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318" r:id="rId3"/>
    <p:sldId id="315" r:id="rId4"/>
    <p:sldId id="319" r:id="rId5"/>
    <p:sldId id="316" r:id="rId6"/>
    <p:sldId id="331" r:id="rId7"/>
    <p:sldId id="326" r:id="rId8"/>
    <p:sldId id="342" r:id="rId9"/>
    <p:sldId id="322" r:id="rId10"/>
    <p:sldId id="320" r:id="rId11"/>
    <p:sldId id="327" r:id="rId12"/>
    <p:sldId id="329" r:id="rId13"/>
    <p:sldId id="330" r:id="rId14"/>
    <p:sldId id="343" r:id="rId15"/>
    <p:sldId id="317" r:id="rId16"/>
    <p:sldId id="323" r:id="rId17"/>
    <p:sldId id="324" r:id="rId18"/>
    <p:sldId id="335" r:id="rId19"/>
    <p:sldId id="336" r:id="rId20"/>
    <p:sldId id="337" r:id="rId21"/>
    <p:sldId id="338" r:id="rId22"/>
    <p:sldId id="344" r:id="rId23"/>
    <p:sldId id="340" r:id="rId24"/>
    <p:sldId id="341" r:id="rId25"/>
    <p:sldId id="345" r:id="rId26"/>
    <p:sldId id="347" r:id="rId27"/>
    <p:sldId id="346" r:id="rId28"/>
    <p:sldId id="321" r:id="rId29"/>
    <p:sldId id="348" r:id="rId30"/>
  </p:sldIdLst>
  <p:sldSz cx="9144000" cy="5143500" type="screen16x9"/>
  <p:notesSz cx="6858000" cy="9144000"/>
  <p:defaultTextStyle>
    <a:defPPr>
      <a:defRPr lang="en-US"/>
    </a:defPPr>
    <a:lvl1pPr marL="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32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08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86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03782F3-FB18-4961-9966-4E666DD7CDD9}">
          <p14:sldIdLst>
            <p14:sldId id="318"/>
            <p14:sldId id="315"/>
          </p14:sldIdLst>
        </p14:section>
        <p14:section name="Google Iot Services" id="{E54C6FAD-6FDE-4EC2-BF4E-4E21DC8881AD}">
          <p14:sldIdLst>
            <p14:sldId id="319"/>
            <p14:sldId id="316"/>
            <p14:sldId id="331"/>
            <p14:sldId id="326"/>
            <p14:sldId id="342"/>
            <p14:sldId id="322"/>
            <p14:sldId id="320"/>
            <p14:sldId id="327"/>
            <p14:sldId id="329"/>
            <p14:sldId id="330"/>
            <p14:sldId id="343"/>
            <p14:sldId id="317"/>
            <p14:sldId id="323"/>
            <p14:sldId id="324"/>
            <p14:sldId id="335"/>
            <p14:sldId id="336"/>
            <p14:sldId id="337"/>
            <p14:sldId id="338"/>
            <p14:sldId id="344"/>
            <p14:sldId id="340"/>
            <p14:sldId id="341"/>
            <p14:sldId id="345"/>
            <p14:sldId id="347"/>
            <p14:sldId id="346"/>
            <p14:sldId id="321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928">
          <p15:clr>
            <a:srgbClr val="A4A3A4"/>
          </p15:clr>
        </p15:guide>
        <p15:guide id="4" orient="horz" pos="3145">
          <p15:clr>
            <a:srgbClr val="A4A3A4"/>
          </p15:clr>
        </p15:guide>
        <p15:guide id="5" orient="horz" pos="3007">
          <p15:clr>
            <a:srgbClr val="A4A3A4"/>
          </p15:clr>
        </p15:guide>
        <p15:guide id="6" orient="horz" pos="2786">
          <p15:clr>
            <a:srgbClr val="A4A3A4"/>
          </p15:clr>
        </p15:guide>
        <p15:guide id="7" orient="horz" pos="633">
          <p15:clr>
            <a:srgbClr val="A4A3A4"/>
          </p15:clr>
        </p15:guide>
        <p15:guide id="8" orient="horz" pos="446">
          <p15:clr>
            <a:srgbClr val="A4A3A4"/>
          </p15:clr>
        </p15:guide>
        <p15:guide id="9" pos="5533">
          <p15:clr>
            <a:srgbClr val="A4A3A4"/>
          </p15:clr>
        </p15:guide>
        <p15:guide id="10" pos="4564">
          <p15:clr>
            <a:srgbClr val="A4A3A4"/>
          </p15:clr>
        </p15:guide>
        <p15:guide id="11" pos="2207">
          <p15:clr>
            <a:srgbClr val="A4A3A4"/>
          </p15:clr>
        </p15:guide>
        <p15:guide id="12" pos="1115">
          <p15:clr>
            <a:srgbClr val="A4A3A4"/>
          </p15:clr>
        </p15:guide>
        <p15:guide id="13" pos="155">
          <p15:clr>
            <a:srgbClr val="A4A3A4"/>
          </p15:clr>
        </p15:guide>
        <p15:guide id="14" pos="1253">
          <p15:clr>
            <a:srgbClr val="A4A3A4"/>
          </p15:clr>
        </p15:guide>
        <p15:guide id="15" pos="2691">
          <p15:clr>
            <a:srgbClr val="A4A3A4"/>
          </p15:clr>
        </p15:guide>
        <p15:guide id="16" pos="3434">
          <p15:clr>
            <a:srgbClr val="A4A3A4"/>
          </p15:clr>
        </p15:guide>
        <p15:guide id="17" pos="2998">
          <p15:clr>
            <a:srgbClr val="A4A3A4"/>
          </p15:clr>
        </p15:guide>
        <p15:guide id="18" pos="44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12138"/>
    <a:srgbClr val="1495CF"/>
    <a:srgbClr val="333333"/>
    <a:srgbClr val="D9001F"/>
    <a:srgbClr val="242F78"/>
    <a:srgbClr val="AFAEAC"/>
    <a:srgbClr val="0F235E"/>
    <a:srgbClr val="242C34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85" autoAdjust="0"/>
  </p:normalViewPr>
  <p:slideViewPr>
    <p:cSldViewPr snapToGrid="0">
      <p:cViewPr varScale="1">
        <p:scale>
          <a:sx n="158" d="100"/>
          <a:sy n="158" d="100"/>
        </p:scale>
        <p:origin x="518" y="120"/>
      </p:cViewPr>
      <p:guideLst>
        <p:guide orient="horz" pos="4320"/>
        <p:guide pos="7680"/>
        <p:guide orient="horz" pos="928"/>
        <p:guide orient="horz" pos="3145"/>
        <p:guide orient="horz" pos="3007"/>
        <p:guide orient="horz" pos="2786"/>
        <p:guide orient="horz" pos="633"/>
        <p:guide orient="horz" pos="446"/>
        <p:guide pos="5533"/>
        <p:guide pos="4564"/>
        <p:guide pos="2207"/>
        <p:guide pos="1115"/>
        <p:guide pos="155"/>
        <p:guide pos="1253"/>
        <p:guide pos="2691"/>
        <p:guide pos="3434"/>
        <p:guide pos="2998"/>
        <p:guide pos="4428"/>
      </p:guideLst>
    </p:cSldViewPr>
  </p:slideViewPr>
  <p:outlineViewPr>
    <p:cViewPr>
      <p:scale>
        <a:sx n="33" d="100"/>
        <a:sy n="33" d="100"/>
      </p:scale>
      <p:origin x="0" y="3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500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5/10/2018</a:t>
            </a:fld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Layout-V1_171020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 dirty="0"/>
              <a:t>Title of presentation, Calibri light 24pt</a:t>
            </a:r>
            <a:endParaRPr lang="de-DE" dirty="0"/>
          </a:p>
        </p:txBody>
      </p:sp>
      <p:pic>
        <p:nvPicPr>
          <p:cNvPr id="3" name="Bild 2" descr="Erni_dark-blu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473" y="300755"/>
            <a:ext cx="1533866" cy="3971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38574" y="4859102"/>
            <a:ext cx="2300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Miloš Karas, Climber and Professional Test Engineer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dirty="0"/>
              <a:t>Sub title text. Calibri bold, 14 </a:t>
            </a:r>
            <a:r>
              <a:rPr lang="en-US" dirty="0" err="1"/>
              <a:t>pt</a:t>
            </a:r>
            <a:r>
              <a:rPr lang="en-US" dirty="0"/>
              <a:t> light grey</a:t>
            </a:r>
          </a:p>
        </p:txBody>
      </p:sp>
    </p:spTree>
    <p:extLst>
      <p:ext uri="{BB962C8B-B14F-4D97-AF65-F5344CB8AC3E}">
        <p14:creationId xmlns:p14="http://schemas.microsoft.com/office/powerpoint/2010/main" val="9044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st-Slide_darkblu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68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0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" r="-1"/>
          <a:stretch/>
        </p:blipFill>
        <p:spPr>
          <a:xfrm>
            <a:off x="0" y="0"/>
            <a:ext cx="9130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1453" r="411" b="11059"/>
          <a:stretch/>
        </p:blipFill>
        <p:spPr>
          <a:xfrm>
            <a:off x="1" y="0"/>
            <a:ext cx="8328658" cy="5143502"/>
          </a:xfrm>
          <a:prstGeom prst="rect">
            <a:avLst/>
          </a:prstGeom>
        </p:spPr>
      </p:pic>
      <p:sp>
        <p:nvSpPr>
          <p:cNvPr id="10" name="Rectangle 2"/>
          <p:cNvSpPr/>
          <p:nvPr userDrawn="1"/>
        </p:nvSpPr>
        <p:spPr>
          <a:xfrm flipH="1" flipV="1">
            <a:off x="-3" y="3983726"/>
            <a:ext cx="8328661" cy="1159774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  <a:gd name="connsiteX0" fmla="*/ 1 w 8328661"/>
              <a:gd name="connsiteY0" fmla="*/ 0 h 1812406"/>
              <a:gd name="connsiteX1" fmla="*/ 8328661 w 8328661"/>
              <a:gd name="connsiteY1" fmla="*/ 0 h 1812406"/>
              <a:gd name="connsiteX2" fmla="*/ 8328661 w 8328661"/>
              <a:gd name="connsiteY2" fmla="*/ 1000268 h 1812406"/>
              <a:gd name="connsiteX3" fmla="*/ 0 w 8328661"/>
              <a:gd name="connsiteY3" fmla="*/ 1812406 h 1812406"/>
              <a:gd name="connsiteX4" fmla="*/ 1 w 8328661"/>
              <a:gd name="connsiteY4" fmla="*/ 0 h 181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812406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1812406"/>
                </a:lnTo>
                <a:cubicBezTo>
                  <a:pt x="0" y="159726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3158144" y="2987681"/>
            <a:ext cx="5978236" cy="1813560"/>
          </a:xfrm>
          <a:custGeom>
            <a:avLst/>
            <a:gdLst>
              <a:gd name="connsiteX0" fmla="*/ 0 w 5985856"/>
              <a:gd name="connsiteY0" fmla="*/ 0 h 914400"/>
              <a:gd name="connsiteX1" fmla="*/ 5985856 w 5985856"/>
              <a:gd name="connsiteY1" fmla="*/ 0 h 914400"/>
              <a:gd name="connsiteX2" fmla="*/ 5985856 w 5985856"/>
              <a:gd name="connsiteY2" fmla="*/ 914400 h 914400"/>
              <a:gd name="connsiteX3" fmla="*/ 0 w 5985856"/>
              <a:gd name="connsiteY3" fmla="*/ 914400 h 914400"/>
              <a:gd name="connsiteX4" fmla="*/ 0 w 5985856"/>
              <a:gd name="connsiteY4" fmla="*/ 0 h 914400"/>
              <a:gd name="connsiteX0" fmla="*/ 0 w 5985856"/>
              <a:gd name="connsiteY0" fmla="*/ 457200 h 1371600"/>
              <a:gd name="connsiteX1" fmla="*/ 5978236 w 5985856"/>
              <a:gd name="connsiteY1" fmla="*/ 0 h 1371600"/>
              <a:gd name="connsiteX2" fmla="*/ 5985856 w 5985856"/>
              <a:gd name="connsiteY2" fmla="*/ 1371600 h 1371600"/>
              <a:gd name="connsiteX3" fmla="*/ 0 w 5985856"/>
              <a:gd name="connsiteY3" fmla="*/ 1371600 h 1371600"/>
              <a:gd name="connsiteX4" fmla="*/ 0 w 5985856"/>
              <a:gd name="connsiteY4" fmla="*/ 457200 h 137160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0 w 5978236"/>
              <a:gd name="connsiteY3" fmla="*/ 1371600 h 1813560"/>
              <a:gd name="connsiteX4" fmla="*/ 0 w 5978236"/>
              <a:gd name="connsiteY4" fmla="*/ 457200 h 181356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57200 h 1813560"/>
              <a:gd name="connsiteX0" fmla="*/ 190500 w 5962996"/>
              <a:gd name="connsiteY0" fmla="*/ 662940 h 1813560"/>
              <a:gd name="connsiteX1" fmla="*/ 5962996 w 5962996"/>
              <a:gd name="connsiteY1" fmla="*/ 0 h 1813560"/>
              <a:gd name="connsiteX2" fmla="*/ 5955376 w 5962996"/>
              <a:gd name="connsiteY2" fmla="*/ 1813560 h 1813560"/>
              <a:gd name="connsiteX3" fmla="*/ 0 w 5962996"/>
              <a:gd name="connsiteY3" fmla="*/ 1661160 h 1813560"/>
              <a:gd name="connsiteX4" fmla="*/ 190500 w 5962996"/>
              <a:gd name="connsiteY4" fmla="*/ 662940 h 1813560"/>
              <a:gd name="connsiteX0" fmla="*/ 0 w 5978236"/>
              <a:gd name="connsiteY0" fmla="*/ 46482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6482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8236" h="1813560">
                <a:moveTo>
                  <a:pt x="0" y="464820"/>
                </a:moveTo>
                <a:lnTo>
                  <a:pt x="5978236" y="0"/>
                </a:lnTo>
                <a:lnTo>
                  <a:pt x="5970616" y="1813560"/>
                </a:lnTo>
                <a:lnTo>
                  <a:pt x="15240" y="1661160"/>
                </a:lnTo>
                <a:lnTo>
                  <a:pt x="0" y="464820"/>
                </a:lnTo>
                <a:close/>
              </a:path>
            </a:pathLst>
          </a:custGeom>
          <a:solidFill>
            <a:srgbClr val="D90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8328661" cy="1000268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000268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645426"/>
                </a:lnTo>
                <a:cubicBezTo>
                  <a:pt x="0" y="43028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dirty="0"/>
              <a:t>Sub title text. Calibri bold, 14 </a:t>
            </a:r>
            <a:r>
              <a:rPr lang="en-US" dirty="0" err="1"/>
              <a:t>pt</a:t>
            </a:r>
            <a:r>
              <a:rPr lang="en-US" dirty="0"/>
              <a:t>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 dirty="0"/>
              <a:t>Title of presentation, Calibri light 24pt</a:t>
            </a:r>
            <a:endParaRPr lang="de-DE" dirty="0"/>
          </a:p>
        </p:txBody>
      </p:sp>
      <p:pic>
        <p:nvPicPr>
          <p:cNvPr id="13" name="Bild 8" descr="Layout-V1_1710203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6" b="84444"/>
          <a:stretch/>
        </p:blipFill>
        <p:spPr>
          <a:xfrm>
            <a:off x="7040880" y="1"/>
            <a:ext cx="2103120" cy="8000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47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2"/>
          <a:stretch/>
        </p:blipFill>
        <p:spPr>
          <a:xfrm>
            <a:off x="121" y="0"/>
            <a:ext cx="8328537" cy="5143500"/>
          </a:xfrm>
          <a:prstGeom prst="rect">
            <a:avLst/>
          </a:prstGeom>
        </p:spPr>
      </p:pic>
      <p:sp>
        <p:nvSpPr>
          <p:cNvPr id="13" name="Rectangle 2"/>
          <p:cNvSpPr/>
          <p:nvPr userDrawn="1"/>
        </p:nvSpPr>
        <p:spPr>
          <a:xfrm flipH="1" flipV="1">
            <a:off x="-3" y="3983726"/>
            <a:ext cx="8328661" cy="1159774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  <a:gd name="connsiteX0" fmla="*/ 1 w 8328661"/>
              <a:gd name="connsiteY0" fmla="*/ 0 h 1812406"/>
              <a:gd name="connsiteX1" fmla="*/ 8328661 w 8328661"/>
              <a:gd name="connsiteY1" fmla="*/ 0 h 1812406"/>
              <a:gd name="connsiteX2" fmla="*/ 8328661 w 8328661"/>
              <a:gd name="connsiteY2" fmla="*/ 1000268 h 1812406"/>
              <a:gd name="connsiteX3" fmla="*/ 0 w 8328661"/>
              <a:gd name="connsiteY3" fmla="*/ 1812406 h 1812406"/>
              <a:gd name="connsiteX4" fmla="*/ 1 w 8328661"/>
              <a:gd name="connsiteY4" fmla="*/ 0 h 181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812406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1812406"/>
                </a:lnTo>
                <a:cubicBezTo>
                  <a:pt x="0" y="159726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3"/>
          <p:cNvSpPr/>
          <p:nvPr userDrawn="1"/>
        </p:nvSpPr>
        <p:spPr>
          <a:xfrm>
            <a:off x="3158144" y="2987681"/>
            <a:ext cx="5978236" cy="1813560"/>
          </a:xfrm>
          <a:custGeom>
            <a:avLst/>
            <a:gdLst>
              <a:gd name="connsiteX0" fmla="*/ 0 w 5985856"/>
              <a:gd name="connsiteY0" fmla="*/ 0 h 914400"/>
              <a:gd name="connsiteX1" fmla="*/ 5985856 w 5985856"/>
              <a:gd name="connsiteY1" fmla="*/ 0 h 914400"/>
              <a:gd name="connsiteX2" fmla="*/ 5985856 w 5985856"/>
              <a:gd name="connsiteY2" fmla="*/ 914400 h 914400"/>
              <a:gd name="connsiteX3" fmla="*/ 0 w 5985856"/>
              <a:gd name="connsiteY3" fmla="*/ 914400 h 914400"/>
              <a:gd name="connsiteX4" fmla="*/ 0 w 5985856"/>
              <a:gd name="connsiteY4" fmla="*/ 0 h 914400"/>
              <a:gd name="connsiteX0" fmla="*/ 0 w 5985856"/>
              <a:gd name="connsiteY0" fmla="*/ 457200 h 1371600"/>
              <a:gd name="connsiteX1" fmla="*/ 5978236 w 5985856"/>
              <a:gd name="connsiteY1" fmla="*/ 0 h 1371600"/>
              <a:gd name="connsiteX2" fmla="*/ 5985856 w 5985856"/>
              <a:gd name="connsiteY2" fmla="*/ 1371600 h 1371600"/>
              <a:gd name="connsiteX3" fmla="*/ 0 w 5985856"/>
              <a:gd name="connsiteY3" fmla="*/ 1371600 h 1371600"/>
              <a:gd name="connsiteX4" fmla="*/ 0 w 5985856"/>
              <a:gd name="connsiteY4" fmla="*/ 457200 h 137160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0 w 5978236"/>
              <a:gd name="connsiteY3" fmla="*/ 1371600 h 1813560"/>
              <a:gd name="connsiteX4" fmla="*/ 0 w 5978236"/>
              <a:gd name="connsiteY4" fmla="*/ 457200 h 181356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57200 h 1813560"/>
              <a:gd name="connsiteX0" fmla="*/ 190500 w 5962996"/>
              <a:gd name="connsiteY0" fmla="*/ 662940 h 1813560"/>
              <a:gd name="connsiteX1" fmla="*/ 5962996 w 5962996"/>
              <a:gd name="connsiteY1" fmla="*/ 0 h 1813560"/>
              <a:gd name="connsiteX2" fmla="*/ 5955376 w 5962996"/>
              <a:gd name="connsiteY2" fmla="*/ 1813560 h 1813560"/>
              <a:gd name="connsiteX3" fmla="*/ 0 w 5962996"/>
              <a:gd name="connsiteY3" fmla="*/ 1661160 h 1813560"/>
              <a:gd name="connsiteX4" fmla="*/ 190500 w 5962996"/>
              <a:gd name="connsiteY4" fmla="*/ 662940 h 1813560"/>
              <a:gd name="connsiteX0" fmla="*/ 0 w 5978236"/>
              <a:gd name="connsiteY0" fmla="*/ 46482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6482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8236" h="1813560">
                <a:moveTo>
                  <a:pt x="0" y="464820"/>
                </a:moveTo>
                <a:lnTo>
                  <a:pt x="5978236" y="0"/>
                </a:lnTo>
                <a:lnTo>
                  <a:pt x="5970616" y="1813560"/>
                </a:lnTo>
                <a:lnTo>
                  <a:pt x="15240" y="1661160"/>
                </a:lnTo>
                <a:lnTo>
                  <a:pt x="0" y="464820"/>
                </a:lnTo>
                <a:close/>
              </a:path>
            </a:pathLst>
          </a:custGeom>
          <a:solidFill>
            <a:srgbClr val="149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2"/>
          <p:cNvSpPr/>
          <p:nvPr userDrawn="1"/>
        </p:nvSpPr>
        <p:spPr>
          <a:xfrm>
            <a:off x="-2" y="0"/>
            <a:ext cx="8328661" cy="1000268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000268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645426"/>
                </a:lnTo>
                <a:cubicBezTo>
                  <a:pt x="0" y="43028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Bild 7" descr="Layout-V1_1710202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9" b="83852"/>
          <a:stretch/>
        </p:blipFill>
        <p:spPr>
          <a:xfrm>
            <a:off x="7094220" y="0"/>
            <a:ext cx="2049780" cy="83058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 dirty="0"/>
              <a:t>Title of presentation, Calibri light 24pt</a:t>
            </a:r>
            <a:endParaRPr lang="de-DE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dirty="0"/>
              <a:t>Sub title text. Calibri bold, 14 </a:t>
            </a:r>
            <a:r>
              <a:rPr lang="en-US" dirty="0" err="1"/>
              <a:t>pt</a:t>
            </a:r>
            <a:r>
              <a:rPr lang="en-US" dirty="0"/>
              <a:t> light grey</a:t>
            </a:r>
          </a:p>
        </p:txBody>
      </p:sp>
    </p:spTree>
    <p:extLst>
      <p:ext uri="{BB962C8B-B14F-4D97-AF65-F5344CB8AC3E}">
        <p14:creationId xmlns:p14="http://schemas.microsoft.com/office/powerpoint/2010/main" val="271723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53"/>
            <a:ext cx="8328658" cy="4684995"/>
          </a:xfrm>
          <a:prstGeom prst="rect">
            <a:avLst/>
          </a:prstGeom>
        </p:spPr>
      </p:pic>
      <p:sp>
        <p:nvSpPr>
          <p:cNvPr id="11" name="Rectangle 2"/>
          <p:cNvSpPr/>
          <p:nvPr userDrawn="1"/>
        </p:nvSpPr>
        <p:spPr>
          <a:xfrm flipH="1" flipV="1">
            <a:off x="-3" y="3983726"/>
            <a:ext cx="8328661" cy="1159774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  <a:gd name="connsiteX0" fmla="*/ 1 w 8328661"/>
              <a:gd name="connsiteY0" fmla="*/ 0 h 1812406"/>
              <a:gd name="connsiteX1" fmla="*/ 8328661 w 8328661"/>
              <a:gd name="connsiteY1" fmla="*/ 0 h 1812406"/>
              <a:gd name="connsiteX2" fmla="*/ 8328661 w 8328661"/>
              <a:gd name="connsiteY2" fmla="*/ 1000268 h 1812406"/>
              <a:gd name="connsiteX3" fmla="*/ 0 w 8328661"/>
              <a:gd name="connsiteY3" fmla="*/ 1812406 h 1812406"/>
              <a:gd name="connsiteX4" fmla="*/ 1 w 8328661"/>
              <a:gd name="connsiteY4" fmla="*/ 0 h 181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812406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1812406"/>
                </a:lnTo>
                <a:cubicBezTo>
                  <a:pt x="0" y="159726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3"/>
          <p:cNvSpPr/>
          <p:nvPr userDrawn="1"/>
        </p:nvSpPr>
        <p:spPr>
          <a:xfrm>
            <a:off x="3158144" y="2987681"/>
            <a:ext cx="5978236" cy="1813560"/>
          </a:xfrm>
          <a:custGeom>
            <a:avLst/>
            <a:gdLst>
              <a:gd name="connsiteX0" fmla="*/ 0 w 5985856"/>
              <a:gd name="connsiteY0" fmla="*/ 0 h 914400"/>
              <a:gd name="connsiteX1" fmla="*/ 5985856 w 5985856"/>
              <a:gd name="connsiteY1" fmla="*/ 0 h 914400"/>
              <a:gd name="connsiteX2" fmla="*/ 5985856 w 5985856"/>
              <a:gd name="connsiteY2" fmla="*/ 914400 h 914400"/>
              <a:gd name="connsiteX3" fmla="*/ 0 w 5985856"/>
              <a:gd name="connsiteY3" fmla="*/ 914400 h 914400"/>
              <a:gd name="connsiteX4" fmla="*/ 0 w 5985856"/>
              <a:gd name="connsiteY4" fmla="*/ 0 h 914400"/>
              <a:gd name="connsiteX0" fmla="*/ 0 w 5985856"/>
              <a:gd name="connsiteY0" fmla="*/ 457200 h 1371600"/>
              <a:gd name="connsiteX1" fmla="*/ 5978236 w 5985856"/>
              <a:gd name="connsiteY1" fmla="*/ 0 h 1371600"/>
              <a:gd name="connsiteX2" fmla="*/ 5985856 w 5985856"/>
              <a:gd name="connsiteY2" fmla="*/ 1371600 h 1371600"/>
              <a:gd name="connsiteX3" fmla="*/ 0 w 5985856"/>
              <a:gd name="connsiteY3" fmla="*/ 1371600 h 1371600"/>
              <a:gd name="connsiteX4" fmla="*/ 0 w 5985856"/>
              <a:gd name="connsiteY4" fmla="*/ 457200 h 137160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0 w 5978236"/>
              <a:gd name="connsiteY3" fmla="*/ 1371600 h 1813560"/>
              <a:gd name="connsiteX4" fmla="*/ 0 w 5978236"/>
              <a:gd name="connsiteY4" fmla="*/ 457200 h 181356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57200 h 1813560"/>
              <a:gd name="connsiteX0" fmla="*/ 190500 w 5962996"/>
              <a:gd name="connsiteY0" fmla="*/ 662940 h 1813560"/>
              <a:gd name="connsiteX1" fmla="*/ 5962996 w 5962996"/>
              <a:gd name="connsiteY1" fmla="*/ 0 h 1813560"/>
              <a:gd name="connsiteX2" fmla="*/ 5955376 w 5962996"/>
              <a:gd name="connsiteY2" fmla="*/ 1813560 h 1813560"/>
              <a:gd name="connsiteX3" fmla="*/ 0 w 5962996"/>
              <a:gd name="connsiteY3" fmla="*/ 1661160 h 1813560"/>
              <a:gd name="connsiteX4" fmla="*/ 190500 w 5962996"/>
              <a:gd name="connsiteY4" fmla="*/ 662940 h 1813560"/>
              <a:gd name="connsiteX0" fmla="*/ 0 w 5978236"/>
              <a:gd name="connsiteY0" fmla="*/ 46482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6482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8236" h="1813560">
                <a:moveTo>
                  <a:pt x="0" y="464820"/>
                </a:moveTo>
                <a:lnTo>
                  <a:pt x="5978236" y="0"/>
                </a:lnTo>
                <a:lnTo>
                  <a:pt x="5970616" y="1813560"/>
                </a:lnTo>
                <a:lnTo>
                  <a:pt x="15240" y="1661160"/>
                </a:lnTo>
                <a:lnTo>
                  <a:pt x="0" y="464820"/>
                </a:lnTo>
                <a:close/>
              </a:path>
            </a:pathLst>
          </a:custGeom>
          <a:solidFill>
            <a:srgbClr val="AF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2"/>
          <p:cNvSpPr/>
          <p:nvPr userDrawn="1"/>
        </p:nvSpPr>
        <p:spPr>
          <a:xfrm>
            <a:off x="-2" y="0"/>
            <a:ext cx="8328661" cy="1000268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000268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645426"/>
                </a:lnTo>
                <a:cubicBezTo>
                  <a:pt x="0" y="43028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Bild 9" descr="Layout-V1_1710204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6" b="83911"/>
          <a:stretch/>
        </p:blipFill>
        <p:spPr>
          <a:xfrm>
            <a:off x="7077074" y="1340"/>
            <a:ext cx="2066925" cy="827336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 dirty="0"/>
              <a:t>Section Break, Calibri light 24pt</a:t>
            </a:r>
            <a:endParaRPr lang="de-DE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272727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dirty="0"/>
              <a:t>Sub title text. Calibri bold, 14 </a:t>
            </a:r>
            <a:r>
              <a:rPr lang="en-US" dirty="0" err="1"/>
              <a:t>pt</a:t>
            </a:r>
            <a:r>
              <a:rPr lang="en-US" dirty="0"/>
              <a:t> </a:t>
            </a:r>
            <a:r>
              <a:rPr lang="en-US" dirty="0" err="1"/>
              <a:t>lightgrey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5074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198455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49201"/>
            <a:ext cx="4127567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4767470" y="1257088"/>
            <a:ext cx="4011405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46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8" y="1255715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5" hasCustomPrompt="1"/>
          </p:nvPr>
        </p:nvSpPr>
        <p:spPr>
          <a:xfrm>
            <a:off x="2432749" y="1257088"/>
            <a:ext cx="1945576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6" hasCustomPrompt="1"/>
          </p:nvPr>
        </p:nvSpPr>
        <p:spPr>
          <a:xfrm>
            <a:off x="4614740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3" name="Inhaltsplatzhalter 7"/>
          <p:cNvSpPr>
            <a:spLocks noGrp="1"/>
          </p:cNvSpPr>
          <p:nvPr>
            <p:ph sz="quarter" idx="27" hasCustomPrompt="1"/>
          </p:nvPr>
        </p:nvSpPr>
        <p:spPr>
          <a:xfrm>
            <a:off x="6813118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1180433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8" hasCustomPrompt="1"/>
          </p:nvPr>
        </p:nvSpPr>
        <p:spPr>
          <a:xfrm>
            <a:off x="1997545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8" name="Inhaltsplatzhalter 7"/>
          <p:cNvSpPr>
            <a:spLocks noGrp="1"/>
          </p:cNvSpPr>
          <p:nvPr>
            <p:ph sz="quarter" idx="29" hasCustomPrompt="1"/>
          </p:nvPr>
        </p:nvSpPr>
        <p:spPr>
          <a:xfrm>
            <a:off x="3744331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9" name="Inhaltsplatzhalter 7"/>
          <p:cNvSpPr>
            <a:spLocks noGrp="1"/>
          </p:cNvSpPr>
          <p:nvPr>
            <p:ph sz="quarter" idx="30" hasCustomPrompt="1"/>
          </p:nvPr>
        </p:nvSpPr>
        <p:spPr>
          <a:xfrm>
            <a:off x="723790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1" name="Inhaltsplatzhalter 7"/>
          <p:cNvSpPr>
            <a:spLocks noGrp="1"/>
          </p:cNvSpPr>
          <p:nvPr>
            <p:ph sz="quarter" idx="32" hasCustomPrompt="1"/>
          </p:nvPr>
        </p:nvSpPr>
        <p:spPr>
          <a:xfrm>
            <a:off x="5491117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2" name="Inhaltsplatzhalter 7"/>
          <p:cNvSpPr>
            <a:spLocks noGrp="1"/>
          </p:cNvSpPr>
          <p:nvPr>
            <p:ph sz="quarter" idx="33" hasCustomPrompt="1"/>
          </p:nvPr>
        </p:nvSpPr>
        <p:spPr>
          <a:xfrm>
            <a:off x="250759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3" name="Inhaltsplatzhalter 7"/>
          <p:cNvSpPr>
            <a:spLocks noGrp="1"/>
          </p:cNvSpPr>
          <p:nvPr>
            <p:ph sz="quarter" idx="34" hasCustomPrompt="1"/>
          </p:nvPr>
        </p:nvSpPr>
        <p:spPr>
          <a:xfrm>
            <a:off x="1997545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4" name="Inhaltsplatzhalter 7"/>
          <p:cNvSpPr>
            <a:spLocks noGrp="1"/>
          </p:cNvSpPr>
          <p:nvPr>
            <p:ph sz="quarter" idx="35" hasCustomPrompt="1"/>
          </p:nvPr>
        </p:nvSpPr>
        <p:spPr>
          <a:xfrm>
            <a:off x="3744331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5" name="Inhaltsplatzhalter 7"/>
          <p:cNvSpPr>
            <a:spLocks noGrp="1"/>
          </p:cNvSpPr>
          <p:nvPr>
            <p:ph sz="quarter" idx="36" hasCustomPrompt="1"/>
          </p:nvPr>
        </p:nvSpPr>
        <p:spPr>
          <a:xfrm>
            <a:off x="7237903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6" name="Inhaltsplatzhalter 7"/>
          <p:cNvSpPr>
            <a:spLocks noGrp="1"/>
          </p:cNvSpPr>
          <p:nvPr>
            <p:ph sz="quarter" idx="37" hasCustomPrompt="1"/>
          </p:nvPr>
        </p:nvSpPr>
        <p:spPr>
          <a:xfrm>
            <a:off x="5491117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38" hasCustomPrompt="1"/>
          </p:nvPr>
        </p:nvSpPr>
        <p:spPr>
          <a:xfrm>
            <a:off x="24606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243971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761325" y="4836911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rgbClr val="000000"/>
                </a:solidFill>
                <a:latin typeface="Calibri Light"/>
                <a:cs typeface="Calibri Light"/>
              </a:defRPr>
            </a:lvl1pPr>
          </a:lstStyle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rgbClr val="000000"/>
                </a:solidFill>
                <a:latin typeface="Calibri Light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6" r:id="rId2"/>
    <p:sldLayoutId id="2147483725" r:id="rId3"/>
    <p:sldLayoutId id="2147483727" r:id="rId4"/>
    <p:sldLayoutId id="2147483661" r:id="rId5"/>
    <p:sldLayoutId id="2147483730" r:id="rId6"/>
    <p:sldLayoutId id="2147483731" r:id="rId7"/>
    <p:sldLayoutId id="2147483732" r:id="rId8"/>
    <p:sldLayoutId id="2147483733" r:id="rId9"/>
    <p:sldLayoutId id="2147483744" r:id="rId10"/>
    <p:sldLayoutId id="2147483745" r:id="rId11"/>
    <p:sldLayoutId id="2147483746" r:id="rId12"/>
    <p:sldLayoutId id="2147483747" r:id="rId13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7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23.svg"/><Relationship Id="rId10" Type="http://schemas.openxmlformats.org/officeDocument/2006/relationships/image" Target="../media/image40.sv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iot-core/" TargetMode="External"/><Relationship Id="rId3" Type="http://schemas.openxmlformats.org/officeDocument/2006/relationships/image" Target="../media/image23.svg"/><Relationship Id="rId7" Type="http://schemas.openxmlformats.org/officeDocument/2006/relationships/hyperlink" Target="https://cloud.google.com/apis/docs/cloud-client-librar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oud.google.com/iot/docs/reference/" TargetMode="External"/><Relationship Id="rId11" Type="http://schemas.openxmlformats.org/officeDocument/2006/relationships/hyperlink" Target="https://console.cloud.google.com/iot/" TargetMode="External"/><Relationship Id="rId5" Type="http://schemas.openxmlformats.org/officeDocument/2006/relationships/hyperlink" Target="https://cloud.google.com/sdk/docs/" TargetMode="External"/><Relationship Id="rId10" Type="http://schemas.openxmlformats.org/officeDocument/2006/relationships/hyperlink" Target="https://console.cloud.google.com/billing/" TargetMode="External"/><Relationship Id="rId4" Type="http://schemas.openxmlformats.org/officeDocument/2006/relationships/hyperlink" Target="https://console.cloud.google.com/" TargetMode="External"/><Relationship Id="rId9" Type="http://schemas.openxmlformats.org/officeDocument/2006/relationships/hyperlink" Target="https://console.cloud.google.com/cloud-resource-manag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solutions/iot/kit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cloud.google.com/iot/doc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oud.google.com/solutions/iot/" TargetMode="External"/><Relationship Id="rId5" Type="http://schemas.openxmlformats.org/officeDocument/2006/relationships/hyperlink" Target="https://cloud.google.com/solutions/iot-overview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cloudplatform.googleblog.com/2017/09/announcing-Cloud-IoT-Core-public-beta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103D2B-F469-49B2-A86A-245B2A459434}"/>
              </a:ext>
            </a:extLst>
          </p:cNvPr>
          <p:cNvSpPr txBox="1"/>
          <p:nvPr/>
        </p:nvSpPr>
        <p:spPr>
          <a:xfrm>
            <a:off x="3407195" y="1659051"/>
            <a:ext cx="48486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1"/>
                </a:solidFill>
              </a:rPr>
              <a:t>EDD 2018</a:t>
            </a:r>
          </a:p>
          <a:p>
            <a:pPr algn="ctr"/>
            <a:r>
              <a:rPr lang="es-ES" sz="4400" dirty="0" err="1">
                <a:solidFill>
                  <a:schemeClr val="bg1"/>
                </a:solidFill>
              </a:rPr>
              <a:t>IoT</a:t>
            </a:r>
            <a:r>
              <a:rPr lang="es-ES" sz="4400" dirty="0">
                <a:solidFill>
                  <a:schemeClr val="bg1"/>
                </a:solidFill>
              </a:rPr>
              <a:t> </a:t>
            </a:r>
            <a:r>
              <a:rPr lang="es-ES" sz="4400" dirty="0" err="1">
                <a:solidFill>
                  <a:schemeClr val="bg1"/>
                </a:solidFill>
              </a:rPr>
              <a:t>Platforms</a:t>
            </a:r>
            <a:endParaRPr lang="es-E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964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7645" y="900000"/>
            <a:ext cx="7065531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s-ES" dirty="0"/>
              <a:t>Cloud Pub/Sub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B15471-EA4E-4B96-838B-9F681297258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1"/>
            <a:ext cx="5758157" cy="3207683"/>
          </a:xfrm>
        </p:spPr>
        <p:txBody>
          <a:bodyPr/>
          <a:lstStyle/>
          <a:p>
            <a:pPr lvl="1"/>
            <a:r>
              <a:rPr lang="en-US"/>
              <a:t>View/Update/Delete GCP Topics/Subscription</a:t>
            </a:r>
          </a:p>
          <a:p>
            <a:pPr lvl="1"/>
            <a:r>
              <a:rPr lang="en-US"/>
              <a:t>Publish Messages</a:t>
            </a:r>
          </a:p>
          <a:p>
            <a:pPr lvl="1"/>
            <a:r>
              <a:rPr lang="en-US"/>
              <a:t>Connect to different components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C2FDF-AF04-4BDC-BF6D-BB10583BE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" y="918999"/>
            <a:ext cx="335309" cy="1036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6D46B67-DB5B-4B3A-94A4-219D76DDF88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837" y="850233"/>
            <a:ext cx="260350" cy="260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75A3A-99A1-4A61-B650-AAD0C61E8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43" y="2317173"/>
            <a:ext cx="8289341" cy="136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8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18E9176-1D84-4CDE-B3D7-55A806A77E6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985" y="880664"/>
            <a:ext cx="228600" cy="228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7645" y="900000"/>
            <a:ext cx="7065531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n-US"/>
              <a:t>Cloud Dataflow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B15471-EA4E-4B96-838B-9F681297258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8" y="1249201"/>
            <a:ext cx="4510567" cy="3207683"/>
          </a:xfrm>
        </p:spPr>
        <p:txBody>
          <a:bodyPr/>
          <a:lstStyle/>
          <a:p>
            <a:r>
              <a:rPr lang="en-US" dirty="0"/>
              <a:t>Need to activate the Storage Service [        ] / create a bucket</a:t>
            </a:r>
          </a:p>
          <a:p>
            <a:r>
              <a:rPr lang="en-US" dirty="0" err="1"/>
              <a:t>Neet</a:t>
            </a:r>
            <a:r>
              <a:rPr lang="en-US" dirty="0"/>
              <a:t> to enable the Compute Engine API [      ]</a:t>
            </a:r>
          </a:p>
          <a:p>
            <a:r>
              <a:rPr lang="en-US" dirty="0"/>
              <a:t>Flow Jobs</a:t>
            </a:r>
          </a:p>
          <a:p>
            <a:pPr lvl="1"/>
            <a:r>
              <a:rPr lang="en-US" dirty="0"/>
              <a:t>Cloud </a:t>
            </a:r>
            <a:r>
              <a:rPr lang="en-US" dirty="0" err="1"/>
              <a:t>PubSub</a:t>
            </a:r>
            <a:r>
              <a:rPr lang="en-US" dirty="0"/>
              <a:t> to Cloud </a:t>
            </a:r>
            <a:r>
              <a:rPr lang="en-US" dirty="0" err="1"/>
              <a:t>PubSub</a:t>
            </a:r>
            <a:endParaRPr lang="en-US" dirty="0"/>
          </a:p>
          <a:p>
            <a:pPr lvl="2"/>
            <a:r>
              <a:rPr lang="en-US" dirty="0"/>
              <a:t>IN subscription</a:t>
            </a:r>
          </a:p>
          <a:p>
            <a:pPr lvl="2"/>
            <a:r>
              <a:rPr lang="en-US" dirty="0"/>
              <a:t>OUT topic</a:t>
            </a:r>
          </a:p>
          <a:p>
            <a:pPr lvl="1"/>
            <a:r>
              <a:rPr lang="en-US" dirty="0"/>
              <a:t>Cloud </a:t>
            </a:r>
            <a:r>
              <a:rPr lang="en-US" dirty="0" err="1"/>
              <a:t>PubSub</a:t>
            </a:r>
            <a:r>
              <a:rPr lang="en-US" dirty="0"/>
              <a:t> to GCS Text</a:t>
            </a:r>
          </a:p>
          <a:p>
            <a:pPr lvl="2"/>
            <a:r>
              <a:rPr lang="en-US" dirty="0"/>
              <a:t>IN topic</a:t>
            </a:r>
          </a:p>
          <a:p>
            <a:pPr lvl="2"/>
            <a:r>
              <a:rPr lang="en-US" dirty="0"/>
              <a:t>OUT directory ( gs://{bucket-name}/{path} )</a:t>
            </a:r>
          </a:p>
          <a:p>
            <a:pPr lvl="2"/>
            <a:r>
              <a:rPr lang="en-US" dirty="0"/>
              <a:t>OUT file prefix &amp; [suffix]</a:t>
            </a:r>
          </a:p>
          <a:p>
            <a:pPr lvl="2"/>
            <a:r>
              <a:rPr lang="en-US" dirty="0"/>
              <a:t>TMP location ( gs://{bucket-name}/{tmp-path}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C2FDF-AF04-4BDC-BF6D-BB10583B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86" y="981699"/>
            <a:ext cx="335309" cy="103641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  <a:sp3d/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EB9D649-3063-4FD9-8318-67526FFCA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5828" y="1268851"/>
            <a:ext cx="258838" cy="2588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267ED2F-4080-403A-91F2-2DF455901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27544" y="1578102"/>
            <a:ext cx="245473" cy="245473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BFA050B2-132B-4FAD-99FB-6C950E323C3C}"/>
              </a:ext>
            </a:extLst>
          </p:cNvPr>
          <p:cNvSpPr txBox="1">
            <a:spLocks/>
          </p:cNvSpPr>
          <p:nvPr/>
        </p:nvSpPr>
        <p:spPr>
          <a:xfrm>
            <a:off x="4761325" y="1578494"/>
            <a:ext cx="3876234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1pPr>
            <a:lvl2pPr marL="467978" indent="-125033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2pPr>
            <a:lvl3pPr marL="804970" indent="-119078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3pPr>
            <a:lvl4pPr marL="1143152" indent="-114315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4pPr>
            <a:lvl5pPr marL="1481335" indent="-109552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PubSub</a:t>
            </a:r>
            <a:r>
              <a:rPr lang="en-US" dirty="0"/>
              <a:t> to </a:t>
            </a:r>
            <a:r>
              <a:rPr lang="en-US" dirty="0" err="1"/>
              <a:t>BigQuery</a:t>
            </a:r>
            <a:endParaRPr lang="en-US" dirty="0"/>
          </a:p>
          <a:p>
            <a:pPr lvl="1"/>
            <a:r>
              <a:rPr lang="en-US" dirty="0"/>
              <a:t>Need to create a </a:t>
            </a:r>
            <a:r>
              <a:rPr lang="en-US" dirty="0" err="1"/>
              <a:t>BigQuery</a:t>
            </a:r>
            <a:r>
              <a:rPr lang="en-US" dirty="0"/>
              <a:t> table [      ]</a:t>
            </a:r>
          </a:p>
          <a:p>
            <a:pPr lvl="1"/>
            <a:r>
              <a:rPr lang="en-US" dirty="0"/>
              <a:t>IN topic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BigQuery</a:t>
            </a:r>
            <a:r>
              <a:rPr lang="en-US" dirty="0"/>
              <a:t> OUT Table ({project}:{dataset}.table)</a:t>
            </a:r>
          </a:p>
          <a:p>
            <a:pPr lvl="1"/>
            <a:r>
              <a:rPr lang="en-US" dirty="0"/>
              <a:t>TMP location (gs://{bucket-name}/{tmp-path})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4FC958-6A80-420A-A24F-9BA5A20849B5}"/>
              </a:ext>
            </a:extLst>
          </p:cNvPr>
          <p:cNvSpPr txBox="1"/>
          <p:nvPr/>
        </p:nvSpPr>
        <p:spPr>
          <a:xfrm>
            <a:off x="5167435" y="3228489"/>
            <a:ext cx="3307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{  </a:t>
            </a:r>
          </a:p>
          <a:p>
            <a:r>
              <a:rPr lang="en-US" sz="1000" dirty="0"/>
              <a:t>    “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key1</a:t>
            </a:r>
            <a:r>
              <a:rPr lang="en-US" sz="1000" dirty="0"/>
              <a:t>": "</a:t>
            </a:r>
            <a:r>
              <a:rPr lang="en-US" sz="1000" dirty="0">
                <a:solidFill>
                  <a:srgbClr val="00B050"/>
                </a:solidFill>
              </a:rPr>
              <a:t>value1</a:t>
            </a:r>
            <a:r>
              <a:rPr lang="en-US" sz="1000" dirty="0"/>
              <a:t>",  </a:t>
            </a:r>
          </a:p>
          <a:p>
            <a:r>
              <a:rPr lang="en-US" sz="1000" dirty="0"/>
              <a:t>    "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key2</a:t>
            </a:r>
            <a:r>
              <a:rPr lang="en-US" sz="1000" dirty="0"/>
              <a:t>": "</a:t>
            </a:r>
            <a:r>
              <a:rPr lang="en-US" sz="1000" dirty="0">
                <a:solidFill>
                  <a:srgbClr val="00B050"/>
                </a:solidFill>
              </a:rPr>
              <a:t>value2</a:t>
            </a:r>
            <a:r>
              <a:rPr lang="en-US" sz="1000" dirty="0"/>
              <a:t>",  </a:t>
            </a:r>
          </a:p>
          <a:p>
            <a:r>
              <a:rPr lang="en-US" sz="1000" dirty="0"/>
              <a:t>    "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key3</a:t>
            </a:r>
            <a:r>
              <a:rPr lang="en-US" sz="1000" dirty="0"/>
              <a:t>": "</a:t>
            </a:r>
            <a:r>
              <a:rPr lang="en-US" sz="1000" dirty="0">
                <a:solidFill>
                  <a:srgbClr val="00B050"/>
                </a:solidFill>
              </a:rPr>
              <a:t>value3</a:t>
            </a:r>
            <a:r>
              <a:rPr lang="en-US" sz="1000" dirty="0"/>
              <a:t>“</a:t>
            </a:r>
          </a:p>
          <a:p>
            <a:r>
              <a:rPr lang="en-US" sz="1000" dirty="0"/>
              <a:t>}</a:t>
            </a:r>
            <a:endParaRPr lang="es-ES" sz="10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082154A-9DD5-4B05-8530-A09AB1E13AAE}"/>
              </a:ext>
            </a:extLst>
          </p:cNvPr>
          <p:cNvSpPr/>
          <p:nvPr/>
        </p:nvSpPr>
        <p:spPr>
          <a:xfrm>
            <a:off x="6360772" y="3673811"/>
            <a:ext cx="444137" cy="287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ABC42AC-55B4-4398-B00C-AFB372A56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69034"/>
              </p:ext>
            </p:extLst>
          </p:nvPr>
        </p:nvGraphicFramePr>
        <p:xfrm>
          <a:off x="6854955" y="3279223"/>
          <a:ext cx="17074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42">
                  <a:extLst>
                    <a:ext uri="{9D8B030D-6E8A-4147-A177-3AD203B41FA5}">
                      <a16:colId xmlns:a16="http://schemas.microsoft.com/office/drawing/2014/main" val="2780145361"/>
                    </a:ext>
                  </a:extLst>
                </a:gridCol>
                <a:gridCol w="569142">
                  <a:extLst>
                    <a:ext uri="{9D8B030D-6E8A-4147-A177-3AD203B41FA5}">
                      <a16:colId xmlns:a16="http://schemas.microsoft.com/office/drawing/2014/main" val="2987400753"/>
                    </a:ext>
                  </a:extLst>
                </a:gridCol>
                <a:gridCol w="569142">
                  <a:extLst>
                    <a:ext uri="{9D8B030D-6E8A-4147-A177-3AD203B41FA5}">
                      <a16:colId xmlns:a16="http://schemas.microsoft.com/office/drawing/2014/main" val="837171229"/>
                    </a:ext>
                  </a:extLst>
                </a:gridCol>
              </a:tblGrid>
              <a:tr h="179776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key1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key2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Key3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57567"/>
                  </a:ext>
                </a:extLst>
              </a:tr>
              <a:tr h="179776">
                <a:tc>
                  <a:txBody>
                    <a:bodyPr/>
                    <a:lstStyle/>
                    <a:p>
                      <a:r>
                        <a:rPr lang="es-ES" sz="1000" dirty="0"/>
                        <a:t>value1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value2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value3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08618"/>
                  </a:ext>
                </a:extLst>
              </a:tr>
              <a:tr h="179776"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286"/>
                  </a:ext>
                </a:extLst>
              </a:tr>
              <a:tr h="179776"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77341"/>
                  </a:ext>
                </a:extLst>
              </a:tr>
            </a:tbl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154BE78-89B2-4919-B744-26C57B49B0CB}"/>
              </a:ext>
            </a:extLst>
          </p:cNvPr>
          <p:cNvSpPr/>
          <p:nvPr/>
        </p:nvSpPr>
        <p:spPr>
          <a:xfrm>
            <a:off x="5367935" y="3733288"/>
            <a:ext cx="360535" cy="496388"/>
          </a:xfrm>
          <a:prstGeom prst="roundRect">
            <a:avLst>
              <a:gd name="adj" fmla="val 12319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2CBF34-F3D0-4EC9-A68C-80F5F416FD00}"/>
              </a:ext>
            </a:extLst>
          </p:cNvPr>
          <p:cNvSpPr/>
          <p:nvPr/>
        </p:nvSpPr>
        <p:spPr>
          <a:xfrm>
            <a:off x="6888939" y="3302289"/>
            <a:ext cx="1586012" cy="19848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09045B6-EDA9-403D-9873-3854D8EC6493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rot="5400000" flipH="1" flipV="1">
            <a:off x="6052692" y="2897041"/>
            <a:ext cx="331758" cy="13407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423F561-2B42-409B-A393-D9C4DABB1B35}"/>
              </a:ext>
            </a:extLst>
          </p:cNvPr>
          <p:cNvSpPr/>
          <p:nvPr/>
        </p:nvSpPr>
        <p:spPr>
          <a:xfrm>
            <a:off x="5773783" y="3733288"/>
            <a:ext cx="444788" cy="49638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B0ABA31-75D1-489B-A8E9-8ECD923AC0F1}"/>
              </a:ext>
            </a:extLst>
          </p:cNvPr>
          <p:cNvSpPr/>
          <p:nvPr/>
        </p:nvSpPr>
        <p:spPr>
          <a:xfrm>
            <a:off x="6892339" y="3551505"/>
            <a:ext cx="1582612" cy="17717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B03A37A-B40F-473B-B96B-39B32AFC5B3A}"/>
              </a:ext>
            </a:extLst>
          </p:cNvPr>
          <p:cNvCxnSpPr>
            <a:cxnSpLocks/>
            <a:stCxn id="27" idx="3"/>
            <a:endCxn id="29" idx="2"/>
          </p:cNvCxnSpPr>
          <p:nvPr/>
        </p:nvCxnSpPr>
        <p:spPr>
          <a:xfrm flipV="1">
            <a:off x="6218571" y="3728677"/>
            <a:ext cx="1465074" cy="252805"/>
          </a:xfrm>
          <a:prstGeom prst="bentConnector2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A742F3FD-A6A3-412B-8621-1C8D4AD04E7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4587" y="191077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2" grpId="0" animBg="1"/>
      <p:bldP spid="23" grpId="0" animBg="1"/>
      <p:bldP spid="27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D1264440-1021-4541-8312-641FD3E9E9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985" y="880350"/>
            <a:ext cx="228600" cy="228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7645" y="900000"/>
            <a:ext cx="7065531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n-US" dirty="0"/>
              <a:t>Cloud Functions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B15471-EA4E-4B96-838B-9F681297258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8" y="1249201"/>
            <a:ext cx="4510567" cy="3207683"/>
          </a:xfrm>
        </p:spPr>
        <p:txBody>
          <a:bodyPr/>
          <a:lstStyle/>
          <a:p>
            <a:r>
              <a:rPr lang="en-US" dirty="0"/>
              <a:t>Programmed in node.js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Memory Allocated</a:t>
            </a:r>
          </a:p>
          <a:p>
            <a:pPr lvl="1"/>
            <a:r>
              <a:rPr lang="en-US" dirty="0"/>
              <a:t>Trigger</a:t>
            </a:r>
          </a:p>
          <a:p>
            <a:pPr lvl="2"/>
            <a:r>
              <a:rPr lang="en-US" dirty="0"/>
              <a:t>HTTP</a:t>
            </a:r>
          </a:p>
          <a:p>
            <a:pPr lvl="2"/>
            <a:r>
              <a:rPr lang="en-US" dirty="0"/>
              <a:t>Cloud Pub/Sub topic </a:t>
            </a:r>
          </a:p>
          <a:p>
            <a:pPr lvl="2"/>
            <a:r>
              <a:rPr lang="en-US" dirty="0"/>
              <a:t>Cloud Storage bucket event</a:t>
            </a:r>
          </a:p>
          <a:p>
            <a:pPr lvl="1"/>
            <a:r>
              <a:rPr lang="en-US" dirty="0"/>
              <a:t>Source code</a:t>
            </a:r>
          </a:p>
          <a:p>
            <a:pPr lvl="2"/>
            <a:r>
              <a:rPr lang="en-US" dirty="0"/>
              <a:t>Index.js</a:t>
            </a:r>
          </a:p>
          <a:p>
            <a:pPr lvl="2"/>
            <a:r>
              <a:rPr lang="en-US" dirty="0" err="1"/>
              <a:t>Package.json</a:t>
            </a:r>
            <a:endParaRPr lang="en-US" dirty="0"/>
          </a:p>
          <a:p>
            <a:pPr lvl="1"/>
            <a:r>
              <a:rPr lang="en-US" dirty="0"/>
              <a:t>Function to execute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C2FDF-AF04-4BDC-BF6D-BB10583B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86" y="981699"/>
            <a:ext cx="335309" cy="103641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val="147184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3ED4-D4F4-44CE-BB1B-DC3CBB48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64" y="2163873"/>
            <a:ext cx="7997904" cy="297176"/>
          </a:xfrm>
        </p:spPr>
        <p:txBody>
          <a:bodyPr anchor="t"/>
          <a:lstStyle/>
          <a:p>
            <a:pPr algn="r"/>
            <a:r>
              <a:rPr lang="es-ES" sz="4800" dirty="0"/>
              <a:t>Google </a:t>
            </a:r>
            <a:r>
              <a:rPr lang="es-ES" sz="4800" dirty="0" err="1"/>
              <a:t>IoT</a:t>
            </a:r>
            <a:r>
              <a:rPr lang="es-ES" sz="4800" dirty="0"/>
              <a:t>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EAAEF-5839-4AEE-8581-46D3859F0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764" y="2923120"/>
            <a:ext cx="7997904" cy="189928"/>
          </a:xfrm>
        </p:spPr>
        <p:txBody>
          <a:bodyPr anchor="t"/>
          <a:lstStyle/>
          <a:p>
            <a:pPr algn="r"/>
            <a:r>
              <a:rPr lang="es-ES" sz="2400" dirty="0"/>
              <a:t>Step </a:t>
            </a:r>
            <a:r>
              <a:rPr lang="es-ES" sz="2400" dirty="0" err="1"/>
              <a:t>by</a:t>
            </a:r>
            <a:r>
              <a:rPr lang="es-ES" sz="2400" dirty="0"/>
              <a:t> step </a:t>
            </a:r>
            <a:r>
              <a:rPr lang="es-ES" sz="2400" dirty="0" err="1"/>
              <a:t>Configuration</a:t>
            </a:r>
            <a:endParaRPr lang="es-ES" sz="2400" dirty="0"/>
          </a:p>
          <a:p>
            <a:pPr algn="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441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pPr>
              <a:tabLst>
                <a:tab pos="4486275" algn="l"/>
                <a:tab pos="5110163" algn="l"/>
              </a:tabLst>
            </a:pPr>
            <a:r>
              <a:rPr lang="en-US"/>
              <a:t>First Steps 	Service Administration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C268BA77-FE0A-49BE-B08B-23DE3E7F69E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WEB: Console [</a:t>
            </a:r>
            <a:r>
              <a:rPr lang="en-US">
                <a:hlinkClick r:id="rId4"/>
              </a:rPr>
              <a:t>https://console.cloud.google.com/</a:t>
            </a:r>
            <a:r>
              <a:rPr lang="en-US"/>
              <a:t>]</a:t>
            </a:r>
          </a:p>
          <a:p>
            <a:r>
              <a:rPr lang="en-US"/>
              <a:t>CLI: GCloud [</a:t>
            </a:r>
            <a:r>
              <a:rPr lang="en-US">
                <a:hlinkClick r:id="rId5"/>
              </a:rPr>
              <a:t>https://cloud.google.com/sdk/docs/</a:t>
            </a:r>
            <a:r>
              <a:rPr lang="en-US"/>
              <a:t>]</a:t>
            </a:r>
          </a:p>
          <a:p>
            <a:r>
              <a:rPr lang="en-US"/>
              <a:t>Client API: [</a:t>
            </a:r>
            <a:r>
              <a:rPr lang="en-US">
                <a:hlinkClick r:id="rId6"/>
              </a:rPr>
              <a:t>https://cloud.google.com/iot/docs/reference/</a:t>
            </a:r>
            <a:r>
              <a:rPr lang="en-US"/>
              <a:t>]</a:t>
            </a:r>
          </a:p>
          <a:p>
            <a:pPr lvl="1"/>
            <a:r>
              <a:rPr lang="en-US"/>
              <a:t>C# - Go - Java - Node.js - Python – Ruby</a:t>
            </a:r>
            <a:br>
              <a:rPr lang="en-US"/>
            </a:br>
            <a:r>
              <a:rPr lang="en-US"/>
              <a:t>(previously install </a:t>
            </a:r>
            <a:r>
              <a:rPr lang="en-US">
                <a:hlinkClick r:id="rId7"/>
              </a:rPr>
              <a:t>https://cloud.google.com/apis/docs/cloud-client-libraries</a:t>
            </a:r>
            <a:r>
              <a:rPr lang="en-US"/>
              <a:t> )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A650BBAE-42AE-423B-9B79-36CCDDF932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Sign in(up)  [</a:t>
            </a:r>
            <a:r>
              <a:rPr lang="en-US" dirty="0">
                <a:hlinkClick r:id="rId8"/>
              </a:rPr>
              <a:t>https://cloud.google.com/iot-core/</a:t>
            </a:r>
            <a:r>
              <a:rPr lang="en-US" dirty="0"/>
              <a:t>]</a:t>
            </a:r>
          </a:p>
          <a:p>
            <a:r>
              <a:rPr lang="en-US" dirty="0"/>
              <a:t>Create a Project [</a:t>
            </a:r>
            <a:r>
              <a:rPr lang="en-US" dirty="0">
                <a:hlinkClick r:id="rId9"/>
              </a:rPr>
              <a:t>https://console.cloud.google.com/cloud-resource-manager</a:t>
            </a:r>
            <a:r>
              <a:rPr lang="en-US" dirty="0"/>
              <a:t>] </a:t>
            </a:r>
          </a:p>
          <a:p>
            <a:r>
              <a:rPr lang="en-US" dirty="0"/>
              <a:t>Enable Billing / Must add and associate a credit card [</a:t>
            </a:r>
            <a:r>
              <a:rPr lang="en-US" dirty="0">
                <a:hlinkClick r:id="rId10"/>
              </a:rPr>
              <a:t>https://console.cloud.google.com/billing/</a:t>
            </a:r>
            <a:endParaRPr lang="en-US" dirty="0"/>
          </a:p>
          <a:p>
            <a:r>
              <a:rPr lang="en-US" dirty="0"/>
              <a:t>Enable IoT Core API [</a:t>
            </a:r>
            <a:r>
              <a:rPr lang="en-US" dirty="0">
                <a:hlinkClick r:id="rId11"/>
              </a:rPr>
              <a:t>https://console.cloud.google.com/iot/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46794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n-US"/>
              <a:t>Configuration – Creating Device Registry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D6E54-9606-4D33-A3E2-FA99CEF6102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838839" y="1257300"/>
            <a:ext cx="3868460" cy="3206750"/>
          </a:xfrm>
          <a:prstGeom prst="rect">
            <a:avLst/>
          </a:prstGeom>
        </p:spPr>
      </p:pic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5EFE7-7EF2-4544-B0E4-AFAE59E89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613"/>
          <a:stretch/>
        </p:blipFill>
        <p:spPr>
          <a:xfrm>
            <a:off x="449580" y="1218082"/>
            <a:ext cx="3981426" cy="30031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5B2E69-C860-4190-B6DA-5F5FE63ACD4E}"/>
              </a:ext>
            </a:extLst>
          </p:cNvPr>
          <p:cNvSpPr txBox="1"/>
          <p:nvPr/>
        </p:nvSpPr>
        <p:spPr>
          <a:xfrm>
            <a:off x="6216952" y="4456884"/>
            <a:ext cx="2322286" cy="246221"/>
          </a:xfrm>
          <a:prstGeom prst="rect">
            <a:avLst/>
          </a:prstGeom>
          <a:noFill/>
          <a:ln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2"/>
                </a:solidFill>
              </a:rPr>
              <a:t> MQTT topic = /devices/{device-id}/state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21B3B2-CEEA-4CA5-89D5-CE7BB271521B}"/>
              </a:ext>
            </a:extLst>
          </p:cNvPr>
          <p:cNvSpPr/>
          <p:nvPr/>
        </p:nvSpPr>
        <p:spPr>
          <a:xfrm>
            <a:off x="5072492" y="4217828"/>
            <a:ext cx="1892392" cy="105249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D5A8171-1573-418D-A80B-482FE53B0A34}"/>
              </a:ext>
            </a:extLst>
          </p:cNvPr>
          <p:cNvCxnSpPr>
            <a:stCxn id="46" idx="3"/>
            <a:endCxn id="22" idx="0"/>
          </p:cNvCxnSpPr>
          <p:nvPr/>
        </p:nvCxnSpPr>
        <p:spPr>
          <a:xfrm>
            <a:off x="6964884" y="4270453"/>
            <a:ext cx="413211" cy="186431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2F7799B-55C4-4F94-B640-D975215FFCEE}"/>
              </a:ext>
            </a:extLst>
          </p:cNvPr>
          <p:cNvSpPr/>
          <p:nvPr/>
        </p:nvSpPr>
        <p:spPr>
          <a:xfrm>
            <a:off x="5068389" y="2154459"/>
            <a:ext cx="1985982" cy="118478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E92DBD-8937-4F47-B005-8E55C441752E}"/>
              </a:ext>
            </a:extLst>
          </p:cNvPr>
          <p:cNvSpPr txBox="1"/>
          <p:nvPr/>
        </p:nvSpPr>
        <p:spPr>
          <a:xfrm>
            <a:off x="6385012" y="1675802"/>
            <a:ext cx="2450705" cy="246221"/>
          </a:xfrm>
          <a:prstGeom prst="rect">
            <a:avLst/>
          </a:prstGeom>
          <a:noFill/>
          <a:ln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2"/>
                </a:solidFill>
              </a:rPr>
              <a:t> MQTT topic = /devices/{device-id}/events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1F4915C-86D6-498B-B5ED-DAFF733111AC}"/>
              </a:ext>
            </a:extLst>
          </p:cNvPr>
          <p:cNvCxnSpPr>
            <a:cxnSpLocks/>
            <a:stCxn id="53" idx="3"/>
            <a:endCxn id="54" idx="2"/>
          </p:cNvCxnSpPr>
          <p:nvPr/>
        </p:nvCxnSpPr>
        <p:spPr>
          <a:xfrm flipV="1">
            <a:off x="7054371" y="1922023"/>
            <a:ext cx="555994" cy="291675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D487443-764F-4AB6-A815-509480EC5996}"/>
              </a:ext>
            </a:extLst>
          </p:cNvPr>
          <p:cNvSpPr txBox="1"/>
          <p:nvPr/>
        </p:nvSpPr>
        <p:spPr>
          <a:xfrm>
            <a:off x="6216952" y="2328661"/>
            <a:ext cx="2803948" cy="246221"/>
          </a:xfrm>
          <a:prstGeom prst="rect">
            <a:avLst/>
          </a:prstGeom>
          <a:noFill/>
          <a:ln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2"/>
                </a:solidFill>
              </a:rPr>
              <a:t> MQTT topic = /devices/{device-id}/events/qwerty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6A0F4C8-F122-403E-81C4-5558662091BB}"/>
              </a:ext>
            </a:extLst>
          </p:cNvPr>
          <p:cNvSpPr/>
          <p:nvPr/>
        </p:nvSpPr>
        <p:spPr>
          <a:xfrm>
            <a:off x="5062862" y="2767323"/>
            <a:ext cx="1771193" cy="109425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8631E59-CD1B-4712-B1D8-703F991BAF0F}"/>
              </a:ext>
            </a:extLst>
          </p:cNvPr>
          <p:cNvCxnSpPr>
            <a:stCxn id="62" idx="0"/>
            <a:endCxn id="61" idx="2"/>
          </p:cNvCxnSpPr>
          <p:nvPr/>
        </p:nvCxnSpPr>
        <p:spPr>
          <a:xfrm rot="5400000" flipH="1" flipV="1">
            <a:off x="6687472" y="1835870"/>
            <a:ext cx="192441" cy="1670467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4845B5-0EB2-4B7F-A634-E98E9BECCD62}"/>
              </a:ext>
            </a:extLst>
          </p:cNvPr>
          <p:cNvSpPr/>
          <p:nvPr/>
        </p:nvSpPr>
        <p:spPr>
          <a:xfrm>
            <a:off x="8500198" y="2400187"/>
            <a:ext cx="412342" cy="13255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E0FF921-3121-4044-954E-0AF66E874C5A}"/>
              </a:ext>
            </a:extLst>
          </p:cNvPr>
          <p:cNvSpPr/>
          <p:nvPr/>
        </p:nvSpPr>
        <p:spPr>
          <a:xfrm>
            <a:off x="7251666" y="2745913"/>
            <a:ext cx="412342" cy="13255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9FC370B-8523-490B-91FF-618CB7FDA7E9}"/>
              </a:ext>
            </a:extLst>
          </p:cNvPr>
          <p:cNvCxnSpPr>
            <a:cxnSpLocks/>
            <a:stCxn id="65" idx="2"/>
            <a:endCxn id="66" idx="3"/>
          </p:cNvCxnSpPr>
          <p:nvPr/>
        </p:nvCxnSpPr>
        <p:spPr>
          <a:xfrm rot="5400000">
            <a:off x="8045465" y="2151288"/>
            <a:ext cx="279448" cy="1042361"/>
          </a:xfrm>
          <a:prstGeom prst="bentConnector2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8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6" grpId="0" animBg="1"/>
      <p:bldP spid="53" grpId="0" animBg="1"/>
      <p:bldP spid="54" grpId="0" animBg="1"/>
      <p:bldP spid="61" grpId="0" animBg="1"/>
      <p:bldP spid="62" grpId="0" animBg="1"/>
      <p:bldP spid="65" grpId="0" animBg="1"/>
      <p:bldP spid="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n-US"/>
              <a:t>Configuration – Creating Devices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6AFEA-6781-4EC2-8E5C-8EAD31B07CF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686334-74E9-431D-B5C1-5445A8F3B3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854"/>
          <a:stretch/>
        </p:blipFill>
        <p:spPr>
          <a:xfrm>
            <a:off x="450000" y="1216800"/>
            <a:ext cx="3982783" cy="36525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23EC32-96C3-449B-85FF-8F458A381F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692"/>
          <a:stretch/>
        </p:blipFill>
        <p:spPr>
          <a:xfrm>
            <a:off x="4761325" y="423901"/>
            <a:ext cx="3982783" cy="4393756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78AA0119-C48C-433A-9E6A-3C9C3E4BA05D}"/>
              </a:ext>
            </a:extLst>
          </p:cNvPr>
          <p:cNvSpPr/>
          <p:nvPr/>
        </p:nvSpPr>
        <p:spPr>
          <a:xfrm>
            <a:off x="4833086" y="3320716"/>
            <a:ext cx="45719" cy="547437"/>
          </a:xfrm>
          <a:prstGeom prst="lef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21819-100E-4B5B-B545-4B0AA29857D7}"/>
              </a:ext>
            </a:extLst>
          </p:cNvPr>
          <p:cNvSpPr txBox="1"/>
          <p:nvPr/>
        </p:nvSpPr>
        <p:spPr>
          <a:xfrm>
            <a:off x="2705490" y="3471323"/>
            <a:ext cx="2015295" cy="246221"/>
          </a:xfrm>
          <a:prstGeom prst="rect">
            <a:avLst/>
          </a:prstGeom>
          <a:noFill/>
          <a:ln cap="rnd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accent2"/>
                </a:solidFill>
              </a:rPr>
              <a:t>Persistent data stored in the server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CA1E74-E9DD-4269-930A-66A371411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06" y="1148779"/>
            <a:ext cx="4557580" cy="1968285"/>
          </a:xfrm>
          <a:prstGeom prst="rect">
            <a:avLst/>
          </a:prstGeom>
          <a:ln>
            <a:noFill/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0BE72F-F9D9-4B5C-A6BF-ED2E66BFAAE2}"/>
              </a:ext>
            </a:extLst>
          </p:cNvPr>
          <p:cNvSpPr/>
          <p:nvPr/>
        </p:nvSpPr>
        <p:spPr>
          <a:xfrm>
            <a:off x="1199147" y="1148779"/>
            <a:ext cx="2279985" cy="120072"/>
          </a:xfrm>
          <a:prstGeom prst="round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AC65B05-9712-45F8-BB97-69CD42C582BC}"/>
              </a:ext>
            </a:extLst>
          </p:cNvPr>
          <p:cNvSpPr/>
          <p:nvPr/>
        </p:nvSpPr>
        <p:spPr>
          <a:xfrm>
            <a:off x="1191527" y="1661160"/>
            <a:ext cx="3531221" cy="128388"/>
          </a:xfrm>
          <a:prstGeom prst="round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8C49295-4709-4F22-BC96-AA63ABB0AB51}"/>
              </a:ext>
            </a:extLst>
          </p:cNvPr>
          <p:cNvSpPr/>
          <p:nvPr/>
        </p:nvSpPr>
        <p:spPr>
          <a:xfrm>
            <a:off x="281632" y="2832660"/>
            <a:ext cx="698633" cy="128388"/>
          </a:xfrm>
          <a:prstGeom prst="round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D7DEA66-ABA6-4C0A-91C1-1B625B2D99ED}"/>
              </a:ext>
            </a:extLst>
          </p:cNvPr>
          <p:cNvCxnSpPr>
            <a:cxnSpLocks/>
            <a:stCxn id="33" idx="3"/>
            <a:endCxn id="23" idx="2"/>
          </p:cNvCxnSpPr>
          <p:nvPr/>
        </p:nvCxnSpPr>
        <p:spPr>
          <a:xfrm flipV="1">
            <a:off x="980265" y="1446257"/>
            <a:ext cx="5360011" cy="1450597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42F2D09-8CEE-4DCC-986F-C92EFEA0BC21}"/>
              </a:ext>
            </a:extLst>
          </p:cNvPr>
          <p:cNvSpPr txBox="1"/>
          <p:nvPr/>
        </p:nvSpPr>
        <p:spPr>
          <a:xfrm>
            <a:off x="5646856" y="1200036"/>
            <a:ext cx="1386840" cy="246221"/>
          </a:xfrm>
          <a:prstGeom prst="rect">
            <a:avLst/>
          </a:prstGeom>
          <a:noFill/>
          <a:ln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2"/>
                </a:solidFill>
              </a:rPr>
              <a:t>Place the content here</a:t>
            </a:r>
          </a:p>
        </p:txBody>
      </p:sp>
    </p:spTree>
    <p:extLst>
      <p:ext uri="{BB962C8B-B14F-4D97-AF65-F5344CB8AC3E}">
        <p14:creationId xmlns:p14="http://schemas.microsoft.com/office/powerpoint/2010/main" val="319061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32" grpId="0" animBg="1"/>
      <p:bldP spid="33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49E8D1F-9CAA-4048-86F5-3C6218F3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23" y="1188000"/>
            <a:ext cx="5856923" cy="35166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n-US" dirty="0"/>
              <a:t>Configuration – Device Configuration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6AFEA-6781-4EC2-8E5C-8EAD31B07C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67470" y="1257088"/>
            <a:ext cx="4011405" cy="3206310"/>
          </a:xfrm>
        </p:spPr>
        <p:txBody>
          <a:bodyPr/>
          <a:lstStyle/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1F8108-8D4D-40F5-839C-F3803A86E08E}"/>
              </a:ext>
            </a:extLst>
          </p:cNvPr>
          <p:cNvSpPr/>
          <p:nvPr/>
        </p:nvSpPr>
        <p:spPr>
          <a:xfrm>
            <a:off x="4801906" y="1486994"/>
            <a:ext cx="867374" cy="27387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F9E6BE-3EEE-48A6-8940-E545EF1F1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722" y="1188000"/>
            <a:ext cx="5856923" cy="35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620714-23C4-40EF-A601-FCEBE40E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47" y="1188000"/>
            <a:ext cx="5856923" cy="36280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n-US" dirty="0"/>
              <a:t>Configuration – Dataflow – Cloud </a:t>
            </a:r>
            <a:r>
              <a:rPr lang="en-US" dirty="0" err="1"/>
              <a:t>PubSub</a:t>
            </a:r>
            <a:r>
              <a:rPr lang="en-US" dirty="0"/>
              <a:t> to GCS Text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6AFEA-6781-4EC2-8E5C-8EAD31B07C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67470" y="1257088"/>
            <a:ext cx="4011405" cy="3206310"/>
          </a:xfrm>
        </p:spPr>
        <p:txBody>
          <a:bodyPr/>
          <a:lstStyle/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10BE43F4-E0A3-4ADD-8244-B11005BECD4B}"/>
              </a:ext>
            </a:extLst>
          </p:cNvPr>
          <p:cNvSpPr/>
          <p:nvPr/>
        </p:nvSpPr>
        <p:spPr>
          <a:xfrm>
            <a:off x="4431580" y="4282323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A513F2CF-D44C-4672-921D-110F5EC58FE7}"/>
              </a:ext>
            </a:extLst>
          </p:cNvPr>
          <p:cNvSpPr/>
          <p:nvPr/>
        </p:nvSpPr>
        <p:spPr>
          <a:xfrm>
            <a:off x="4431580" y="3109678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A813BA63-78E9-4A81-8EBD-B4A7675EC708}"/>
              </a:ext>
            </a:extLst>
          </p:cNvPr>
          <p:cNvSpPr/>
          <p:nvPr/>
        </p:nvSpPr>
        <p:spPr>
          <a:xfrm>
            <a:off x="4431580" y="3785939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97EE2-2500-4F9E-90C0-1B3131AB4F44}"/>
              </a:ext>
            </a:extLst>
          </p:cNvPr>
          <p:cNvSpPr txBox="1"/>
          <p:nvPr/>
        </p:nvSpPr>
        <p:spPr>
          <a:xfrm>
            <a:off x="4761325" y="4224237"/>
            <a:ext cx="2189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C00000"/>
                </a:solidFill>
              </a:rPr>
              <a:t>Create the bucket previously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9FC9D8-9F9B-4874-91BA-FF23089864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877" b="-1"/>
          <a:stretch/>
        </p:blipFill>
        <p:spPr>
          <a:xfrm>
            <a:off x="1588381" y="1823160"/>
            <a:ext cx="5857200" cy="3263462"/>
          </a:xfrm>
          <a:prstGeom prst="rect">
            <a:avLst/>
          </a:prstGeom>
        </p:spPr>
      </p:pic>
      <p:sp>
        <p:nvSpPr>
          <p:cNvPr id="23" name="Arrow: Left 22">
            <a:extLst>
              <a:ext uri="{FF2B5EF4-FFF2-40B4-BE49-F238E27FC236}">
                <a16:creationId xmlns:a16="http://schemas.microsoft.com/office/drawing/2014/main" id="{35B6D396-0D78-4D37-B9B0-DCC07D8613E9}"/>
              </a:ext>
            </a:extLst>
          </p:cNvPr>
          <p:cNvSpPr/>
          <p:nvPr/>
        </p:nvSpPr>
        <p:spPr>
          <a:xfrm>
            <a:off x="4421870" y="2059425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9EDDDD61-2953-4FF8-81A2-24C9772E62F4}"/>
              </a:ext>
            </a:extLst>
          </p:cNvPr>
          <p:cNvSpPr/>
          <p:nvPr/>
        </p:nvSpPr>
        <p:spPr>
          <a:xfrm>
            <a:off x="4421870" y="4224237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36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4" grpId="0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n-US" dirty="0"/>
              <a:t>Configuration – Dataflow – </a:t>
            </a:r>
            <a:r>
              <a:rPr lang="en-US" dirty="0" err="1"/>
              <a:t>PubSub</a:t>
            </a:r>
            <a:r>
              <a:rPr lang="en-US" dirty="0"/>
              <a:t> to </a:t>
            </a:r>
            <a:r>
              <a:rPr lang="en-US" dirty="0" err="1"/>
              <a:t>BigQuery</a:t>
            </a:r>
            <a:endParaRPr lang="en-US" dirty="0"/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6AFEA-6781-4EC2-8E5C-8EAD31B07C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67470" y="1257088"/>
            <a:ext cx="4011405" cy="3206310"/>
          </a:xfrm>
        </p:spPr>
        <p:txBody>
          <a:bodyPr/>
          <a:lstStyle/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915FC-7D80-4153-8D16-228D25499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35"/>
          <a:stretch/>
        </p:blipFill>
        <p:spPr>
          <a:xfrm>
            <a:off x="1591947" y="1188001"/>
            <a:ext cx="5856923" cy="3644168"/>
          </a:xfrm>
          <a:prstGeom prst="rect">
            <a:avLst/>
          </a:prstGeom>
        </p:spPr>
      </p:pic>
      <p:sp>
        <p:nvSpPr>
          <p:cNvPr id="23" name="Arrow: Left 22">
            <a:extLst>
              <a:ext uri="{FF2B5EF4-FFF2-40B4-BE49-F238E27FC236}">
                <a16:creationId xmlns:a16="http://schemas.microsoft.com/office/drawing/2014/main" id="{35B6D396-0D78-4D37-B9B0-DCC07D8613E9}"/>
              </a:ext>
            </a:extLst>
          </p:cNvPr>
          <p:cNvSpPr/>
          <p:nvPr/>
        </p:nvSpPr>
        <p:spPr>
          <a:xfrm>
            <a:off x="4431579" y="3675646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9EDDDD61-2953-4FF8-81A2-24C9772E62F4}"/>
              </a:ext>
            </a:extLst>
          </p:cNvPr>
          <p:cNvSpPr/>
          <p:nvPr/>
        </p:nvSpPr>
        <p:spPr>
          <a:xfrm>
            <a:off x="4431580" y="3014343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4EBF7-D39E-4EA6-A502-B1650E7923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23" b="914"/>
          <a:stretch/>
        </p:blipFill>
        <p:spPr>
          <a:xfrm>
            <a:off x="1591944" y="1452884"/>
            <a:ext cx="5856923" cy="3690616"/>
          </a:xfrm>
          <a:prstGeom prst="rect">
            <a:avLst/>
          </a:prstGeom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A513F2CF-D44C-4672-921D-110F5EC58FE7}"/>
              </a:ext>
            </a:extLst>
          </p:cNvPr>
          <p:cNvSpPr/>
          <p:nvPr/>
        </p:nvSpPr>
        <p:spPr>
          <a:xfrm>
            <a:off x="4431579" y="1740197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61B36E57-D5E6-425D-9736-5686E5191D47}"/>
              </a:ext>
            </a:extLst>
          </p:cNvPr>
          <p:cNvSpPr/>
          <p:nvPr/>
        </p:nvSpPr>
        <p:spPr>
          <a:xfrm>
            <a:off x="4431577" y="2145859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6D4EA8-12A7-430B-ADEB-F1BA11627223}"/>
              </a:ext>
            </a:extLst>
          </p:cNvPr>
          <p:cNvSpPr txBox="1"/>
          <p:nvPr/>
        </p:nvSpPr>
        <p:spPr>
          <a:xfrm>
            <a:off x="4761325" y="2093573"/>
            <a:ext cx="2189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Create the bucket previously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97EE2-2500-4F9E-90C0-1B3131AB4F44}"/>
              </a:ext>
            </a:extLst>
          </p:cNvPr>
          <p:cNvSpPr txBox="1"/>
          <p:nvPr/>
        </p:nvSpPr>
        <p:spPr>
          <a:xfrm>
            <a:off x="4761325" y="1684132"/>
            <a:ext cx="2189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Create the table previously</a:t>
            </a:r>
          </a:p>
        </p:txBody>
      </p:sp>
    </p:spTree>
    <p:extLst>
      <p:ext uri="{BB962C8B-B14F-4D97-AF65-F5344CB8AC3E}">
        <p14:creationId xmlns:p14="http://schemas.microsoft.com/office/powerpoint/2010/main" val="205169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9" grpId="0" animBg="1"/>
      <p:bldP spid="21" grpId="0" animBg="1"/>
      <p:bldP spid="25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2</a:t>
            </a:fld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r>
              <a:rPr lang="es-ES" dirty="0"/>
              <a:t> Internet of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n-US" dirty="0"/>
              <a:t>platforms</a:t>
            </a:r>
            <a:r>
              <a:rPr lang="es-ES" dirty="0"/>
              <a:t> 2018</a:t>
            </a:r>
            <a:endParaRPr lang="id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EE6691-9A5B-46CE-81C8-3F20D62304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64" y="822614"/>
            <a:ext cx="8549292" cy="73573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Interested in </a:t>
            </a:r>
            <a:r>
              <a:rPr lang="en-US" dirty="0" err="1">
                <a:solidFill>
                  <a:schemeClr val="tx2"/>
                </a:solidFill>
              </a:rPr>
              <a:t>IoT</a:t>
            </a:r>
            <a:r>
              <a:rPr lang="en-US" dirty="0">
                <a:solidFill>
                  <a:schemeClr val="tx2"/>
                </a:solidFill>
              </a:rPr>
              <a:t> but do not know the available options? Come with us in a journey across the most relevant </a:t>
            </a:r>
            <a:r>
              <a:rPr lang="en-US" dirty="0" err="1">
                <a:solidFill>
                  <a:schemeClr val="tx2"/>
                </a:solidFill>
              </a:rPr>
              <a:t>IoT</a:t>
            </a:r>
            <a:r>
              <a:rPr lang="en-US" dirty="0">
                <a:solidFill>
                  <a:schemeClr val="tx2"/>
                </a:solidFill>
              </a:rPr>
              <a:t> platforms from the big ones: Amazon, Google &amp; Microsoft.</a:t>
            </a:r>
          </a:p>
          <a:p>
            <a:endParaRPr lang="es-E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0DB513-4751-4460-9630-8BD5B79ED7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659882"/>
            <a:ext cx="4127567" cy="24454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do a review of the following platforms:</a:t>
            </a:r>
          </a:p>
          <a:p>
            <a:r>
              <a:rPr lang="en-US" dirty="0"/>
              <a:t>Amazon AWS </a:t>
            </a:r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Google Cloud </a:t>
            </a:r>
            <a:r>
              <a:rPr lang="en-US" dirty="0" err="1"/>
              <a:t>IoT</a:t>
            </a:r>
            <a:r>
              <a:rPr lang="en-US" dirty="0"/>
              <a:t> Core</a:t>
            </a:r>
          </a:p>
          <a:p>
            <a:r>
              <a:rPr lang="en-US" dirty="0"/>
              <a:t>Microsoft Azure </a:t>
            </a:r>
            <a:r>
              <a:rPr lang="en-US" dirty="0" err="1"/>
              <a:t>IoT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Capabilities, architecture, devices, day to day applications, possibilities, practical demonstrations…</a:t>
            </a:r>
          </a:p>
          <a:p>
            <a:pPr marL="0" indent="0" algn="ctr">
              <a:buNone/>
            </a:pPr>
            <a:r>
              <a:rPr lang="en-US" b="1" dirty="0"/>
              <a:t>Do not miss the next Internet evolution, stay tuned to   </a:t>
            </a:r>
            <a:r>
              <a:rPr lang="en-US" b="1" dirty="0" err="1"/>
              <a:t>IoT</a:t>
            </a:r>
            <a:r>
              <a:rPr lang="en-US" b="1" dirty="0"/>
              <a:t> revolution!</a:t>
            </a:r>
          </a:p>
          <a:p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2821304" y="3899120"/>
            <a:ext cx="14839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Aft>
                <a:spcPts val="300"/>
              </a:spcAft>
              <a:buClr>
                <a:srgbClr val="0054A6"/>
              </a:buClr>
              <a:buSzPct val="120000"/>
            </a:pPr>
            <a:endParaRPr lang="en-US" sz="1050" b="1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AB03B6-DB99-4102-B1CB-BEF4270A464F}"/>
              </a:ext>
            </a:extLst>
          </p:cNvPr>
          <p:cNvSpPr/>
          <p:nvPr/>
        </p:nvSpPr>
        <p:spPr>
          <a:xfrm>
            <a:off x="189325" y="413064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Víctor Pérez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Hernán Bartoletti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Jaime Bohigas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96" y="1643062"/>
            <a:ext cx="4155585" cy="2771775"/>
          </a:xfr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96" y="3492361"/>
            <a:ext cx="2046990" cy="577077"/>
          </a:xfrm>
          <a:prstGeom prst="rect">
            <a:avLst/>
          </a:prstGeom>
          <a:effectLst>
            <a:glow rad="127000">
              <a:schemeClr val="accent1">
                <a:alpha val="89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81" y="2466771"/>
            <a:ext cx="1196937" cy="1044137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95" y="2087423"/>
            <a:ext cx="1523399" cy="982838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991312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95A727-3673-497E-A46E-EC98EAC9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47" y="1183259"/>
            <a:ext cx="5856923" cy="36094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n-US" dirty="0"/>
              <a:t>Configuration – Cloud Functions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6AFEA-6781-4EC2-8E5C-8EAD31B07C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67470" y="1257088"/>
            <a:ext cx="4011405" cy="3206310"/>
          </a:xfrm>
        </p:spPr>
        <p:txBody>
          <a:bodyPr/>
          <a:lstStyle/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D8CB9E-1EAF-41A4-B2B9-0D4EDFD848B0}"/>
              </a:ext>
            </a:extLst>
          </p:cNvPr>
          <p:cNvSpPr/>
          <p:nvPr/>
        </p:nvSpPr>
        <p:spPr>
          <a:xfrm>
            <a:off x="3474719" y="3041033"/>
            <a:ext cx="689719" cy="21423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CA6D1F-FE74-45C0-A819-8668717B6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947" y="1183259"/>
            <a:ext cx="5856923" cy="2259806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FF4F73D5-EB11-493D-B5CD-DAB406006CBD}"/>
              </a:ext>
            </a:extLst>
          </p:cNvPr>
          <p:cNvSpPr/>
          <p:nvPr/>
        </p:nvSpPr>
        <p:spPr>
          <a:xfrm>
            <a:off x="4431580" y="2333554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130BDC7D-B160-4A90-9E14-501122F1F809}"/>
              </a:ext>
            </a:extLst>
          </p:cNvPr>
          <p:cNvSpPr/>
          <p:nvPr/>
        </p:nvSpPr>
        <p:spPr>
          <a:xfrm>
            <a:off x="4431580" y="2774028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779E1BD8-877A-4DF6-8987-08DB74F805B1}"/>
              </a:ext>
            </a:extLst>
          </p:cNvPr>
          <p:cNvSpPr/>
          <p:nvPr/>
        </p:nvSpPr>
        <p:spPr>
          <a:xfrm>
            <a:off x="4431580" y="3243073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BA4BBC-9F0E-45FB-9C7A-76E423320C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852" b="924"/>
          <a:stretch/>
        </p:blipFill>
        <p:spPr>
          <a:xfrm>
            <a:off x="1591947" y="1434301"/>
            <a:ext cx="5856923" cy="3641925"/>
          </a:xfrm>
          <a:prstGeom prst="rect">
            <a:avLst/>
          </a:prstGeom>
        </p:spPr>
      </p:pic>
      <p:sp>
        <p:nvSpPr>
          <p:cNvPr id="28" name="Arrow: Left 27">
            <a:extLst>
              <a:ext uri="{FF2B5EF4-FFF2-40B4-BE49-F238E27FC236}">
                <a16:creationId xmlns:a16="http://schemas.microsoft.com/office/drawing/2014/main" id="{81B348D5-EAF9-4885-B2F4-8B29300E5749}"/>
              </a:ext>
            </a:extLst>
          </p:cNvPr>
          <p:cNvSpPr/>
          <p:nvPr/>
        </p:nvSpPr>
        <p:spPr>
          <a:xfrm>
            <a:off x="4431580" y="2975719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AA5D1FD9-2B59-4944-AEE5-8FAA002846AC}"/>
              </a:ext>
            </a:extLst>
          </p:cNvPr>
          <p:cNvSpPr/>
          <p:nvPr/>
        </p:nvSpPr>
        <p:spPr>
          <a:xfrm>
            <a:off x="4431580" y="4126122"/>
            <a:ext cx="177655" cy="172429"/>
          </a:xfrm>
          <a:prstGeom prst="lef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5026CE-644A-4532-AFE0-49EFE6001E8A}"/>
              </a:ext>
            </a:extLst>
          </p:cNvPr>
          <p:cNvSpPr/>
          <p:nvPr/>
        </p:nvSpPr>
        <p:spPr>
          <a:xfrm>
            <a:off x="1734747" y="4148764"/>
            <a:ext cx="376210" cy="1271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B5C428-F6BB-49D3-A79B-60C648BF3A9E}"/>
              </a:ext>
            </a:extLst>
          </p:cNvPr>
          <p:cNvSpPr/>
          <p:nvPr/>
        </p:nvSpPr>
        <p:spPr>
          <a:xfrm>
            <a:off x="2200655" y="2646884"/>
            <a:ext cx="376210" cy="1271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F237BE3-9024-47D4-8EE6-005F2684E300}"/>
              </a:ext>
            </a:extLst>
          </p:cNvPr>
          <p:cNvCxnSpPr>
            <a:stCxn id="30" idx="1"/>
            <a:endCxn id="15" idx="0"/>
          </p:cNvCxnSpPr>
          <p:nvPr/>
        </p:nvCxnSpPr>
        <p:spPr>
          <a:xfrm rot="10800000" flipV="1">
            <a:off x="1922853" y="2710456"/>
            <a:ext cx="277803" cy="1438308"/>
          </a:xfrm>
          <a:prstGeom prst="bentConnector2">
            <a:avLst/>
          </a:prstGeom>
          <a:ln w="158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3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6" grpId="0" animBg="1"/>
      <p:bldP spid="28" grpId="0" animBg="1"/>
      <p:bldP spid="29" grpId="0" animBg="1"/>
      <p:bldP spid="15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3ED4-D4F4-44CE-BB1B-DC3CBB48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64" y="2163873"/>
            <a:ext cx="7997904" cy="297176"/>
          </a:xfrm>
        </p:spPr>
        <p:txBody>
          <a:bodyPr anchor="t"/>
          <a:lstStyle/>
          <a:p>
            <a:pPr algn="r"/>
            <a:r>
              <a:rPr lang="es-ES" sz="4800" dirty="0"/>
              <a:t>Google </a:t>
            </a:r>
            <a:r>
              <a:rPr lang="es-ES" sz="4800" dirty="0" err="1"/>
              <a:t>IoT</a:t>
            </a:r>
            <a:r>
              <a:rPr lang="es-ES" sz="4800" dirty="0"/>
              <a:t>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EAAEF-5839-4AEE-8581-46D3859F0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764" y="2923120"/>
            <a:ext cx="7997904" cy="189928"/>
          </a:xfrm>
        </p:spPr>
        <p:txBody>
          <a:bodyPr anchor="t"/>
          <a:lstStyle/>
          <a:p>
            <a:pPr algn="r"/>
            <a:r>
              <a:rPr lang="es-ES" sz="2400" dirty="0" err="1"/>
              <a:t>Communications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43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n-US" dirty="0"/>
              <a:t>Communications – </a:t>
            </a:r>
            <a:r>
              <a:rPr lang="en-US" dirty="0" err="1"/>
              <a:t>Mosquitto</a:t>
            </a:r>
            <a:r>
              <a:rPr lang="en-US" dirty="0"/>
              <a:t> Client - Publisher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6AFEA-6781-4EC2-8E5C-8EAD31B07C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67470" y="1257088"/>
            <a:ext cx="4011405" cy="3206310"/>
          </a:xfrm>
        </p:spPr>
        <p:txBody>
          <a:bodyPr/>
          <a:lstStyle/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0D7C7-F43F-4937-921E-DBD760BC44BC}"/>
              </a:ext>
            </a:extLst>
          </p:cNvPr>
          <p:cNvSpPr txBox="1"/>
          <p:nvPr/>
        </p:nvSpPr>
        <p:spPr>
          <a:xfrm>
            <a:off x="245762" y="1218082"/>
            <a:ext cx="8533111" cy="86177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000" noProof="1">
                <a:solidFill>
                  <a:srgbClr val="92D05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pi@raspi3</a:t>
            </a:r>
            <a:r>
              <a:rPr lang="en-US" sz="1000" noProof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10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~/google-iot-core $ </a:t>
            </a:r>
            <a:r>
              <a:rPr lang="en-US" sz="1000" noProof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mosquitto_pub -d -h mqtt.googleapis.com -p 8883 -q 0 -t /devices/device-id-1/state -i projects/edd-2018/locations/europe-west1/registries/thermostat/devices/device-id-1 -u unused -P `jwtgen -a RS256 -p rsa_private.pem -c aud=edd-2018 -e 3600` --cert rsa_cert.pem --key rsa_private.pem --cafile roots.pem --tls-version tlsv1.2 -V mqttv311 -m ‘{ "hvac_setpoint": 15, "state": "off" }’</a:t>
            </a:r>
          </a:p>
          <a:p>
            <a:endParaRPr lang="en-US" sz="1000" noProof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4B36BB-2A2D-4A84-9EAE-9F6F47D2B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73204"/>
              </p:ext>
            </p:extLst>
          </p:nvPr>
        </p:nvGraphicFramePr>
        <p:xfrm>
          <a:off x="245761" y="2217616"/>
          <a:ext cx="413290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2">
                  <a:extLst>
                    <a:ext uri="{9D8B030D-6E8A-4147-A177-3AD203B41FA5}">
                      <a16:colId xmlns:a16="http://schemas.microsoft.com/office/drawing/2014/main" val="1901976668"/>
                    </a:ext>
                  </a:extLst>
                </a:gridCol>
                <a:gridCol w="3349317">
                  <a:extLst>
                    <a:ext uri="{9D8B030D-6E8A-4147-A177-3AD203B41FA5}">
                      <a16:colId xmlns:a16="http://schemas.microsoft.com/office/drawing/2014/main" val="32170395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744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Enable debug messages.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5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Specify the host to connect 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15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Connect to the port specified instead of the default 1883.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311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Specify the quality of service to use for the message, from 0, 1 and 2. Defaults to 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08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The MQTT topic on which to publish the message.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07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</a:t>
                      </a:r>
                      <a:r>
                        <a:rPr lang="en-US" sz="1000" noProof="0" dirty="0" err="1"/>
                        <a:t>i</a:t>
                      </a:r>
                      <a:endParaRPr lang="en-US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The id to use for this client.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006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Provide a username to be used for authenticating with the broker.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310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Provide a password to be used for authenticating with the broker.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26537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F8C6E4D-1607-4A1B-BB9A-77F61773F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82037"/>
              </p:ext>
            </p:extLst>
          </p:nvPr>
        </p:nvGraphicFramePr>
        <p:xfrm>
          <a:off x="4645964" y="2217616"/>
          <a:ext cx="413290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085">
                  <a:extLst>
                    <a:ext uri="{9D8B030D-6E8A-4147-A177-3AD203B41FA5}">
                      <a16:colId xmlns:a16="http://schemas.microsoft.com/office/drawing/2014/main" val="1901976668"/>
                    </a:ext>
                  </a:extLst>
                </a:gridCol>
                <a:gridCol w="3323824">
                  <a:extLst>
                    <a:ext uri="{9D8B030D-6E8A-4147-A177-3AD203B41FA5}">
                      <a16:colId xmlns:a16="http://schemas.microsoft.com/office/drawing/2014/main" val="32170395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744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--cert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Define the path to a file containing a PEM encoded certificate for this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5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Define the path to a file containing a PEM encoded private key for this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15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--</a:t>
                      </a:r>
                      <a:r>
                        <a:rPr lang="en-US" sz="1000" noProof="0" dirty="0" err="1"/>
                        <a:t>cafile</a:t>
                      </a:r>
                      <a:endParaRPr lang="en-US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Define the path to a file containing PEM encoded CA certificates that are trusted.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311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--</a:t>
                      </a:r>
                      <a:r>
                        <a:rPr lang="en-US" sz="1000" noProof="0" dirty="0" err="1"/>
                        <a:t>tls</a:t>
                      </a:r>
                      <a:r>
                        <a:rPr lang="en-US" sz="1000" noProof="0" dirty="0"/>
                        <a:t>-version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Choose which TLS protocol version to use when communicating with the broker. Must be </a:t>
                      </a:r>
                      <a:r>
                        <a:rPr lang="en-US" sz="1000" b="1" noProof="0" dirty="0"/>
                        <a:t>tlsv1.2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08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Specify which version of the MQTT protocol should be used when connecting to the remote broker. Must be </a:t>
                      </a:r>
                      <a:r>
                        <a:rPr lang="es-E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mqttv311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07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Send a single message from the command line.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006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419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n-US" dirty="0"/>
              <a:t>Communications – </a:t>
            </a:r>
            <a:r>
              <a:rPr lang="en-US" dirty="0" err="1"/>
              <a:t>Mosquitto</a:t>
            </a:r>
            <a:r>
              <a:rPr lang="en-US" dirty="0"/>
              <a:t> Client - Subscriber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6AFEA-6781-4EC2-8E5C-8EAD31B07C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67470" y="1257088"/>
            <a:ext cx="4011405" cy="3206310"/>
          </a:xfrm>
        </p:spPr>
        <p:txBody>
          <a:bodyPr/>
          <a:lstStyle/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0D7C7-F43F-4937-921E-DBD760BC44BC}"/>
              </a:ext>
            </a:extLst>
          </p:cNvPr>
          <p:cNvSpPr txBox="1"/>
          <p:nvPr/>
        </p:nvSpPr>
        <p:spPr>
          <a:xfrm>
            <a:off x="245762" y="1218082"/>
            <a:ext cx="8533111" cy="86177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000" noProof="1">
                <a:solidFill>
                  <a:srgbClr val="92D05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pi@raspi3</a:t>
            </a:r>
            <a:r>
              <a:rPr lang="en-US" sz="1000" noProof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10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~/google-iot-core $ </a:t>
            </a:r>
            <a:r>
              <a:rPr lang="en-US" sz="1000" noProof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mosquitto_sub -d -h mqtt.googleapis.com -p 8883 -q 0 -t /devices/device-id-1/config -i projects/edd-2018/locations/europe-west1/registries/thermostat/devices/device-id-1 -u unused -P `jwtgen -a RS256 -p rsa_private.pem -c aud=edd-2018 -e 3600` --cert rsa_cert.pem --key rsa_private.pem --cafile roots.pem --tls-version tlsv1.2 -V mqttv311 </a:t>
            </a:r>
          </a:p>
          <a:p>
            <a:endParaRPr lang="en-US" sz="1000" noProof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4B36BB-2A2D-4A84-9EAE-9F6F47D2B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90322"/>
              </p:ext>
            </p:extLst>
          </p:nvPr>
        </p:nvGraphicFramePr>
        <p:xfrm>
          <a:off x="245761" y="2217616"/>
          <a:ext cx="413290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2">
                  <a:extLst>
                    <a:ext uri="{9D8B030D-6E8A-4147-A177-3AD203B41FA5}">
                      <a16:colId xmlns:a16="http://schemas.microsoft.com/office/drawing/2014/main" val="1901976668"/>
                    </a:ext>
                  </a:extLst>
                </a:gridCol>
                <a:gridCol w="3349317">
                  <a:extLst>
                    <a:ext uri="{9D8B030D-6E8A-4147-A177-3AD203B41FA5}">
                      <a16:colId xmlns:a16="http://schemas.microsoft.com/office/drawing/2014/main" val="32170395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744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Enable debug messages.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5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Specify the host to connect 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15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Connect to the port specified instead of the default 1883.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311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Specify the quality of service to use for the message, from 0, 1 and 2. Defaults to 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08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The MQTT topic to subscribe 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07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</a:t>
                      </a:r>
                      <a:r>
                        <a:rPr lang="en-US" sz="1000" noProof="0" dirty="0" err="1"/>
                        <a:t>i</a:t>
                      </a:r>
                      <a:endParaRPr lang="en-US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The id to use for this client.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006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Provide a username to be used for authenticating with the broker.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310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Provide a password to be used for authenticating with the broker.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26537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F8C6E4D-1607-4A1B-BB9A-77F61773F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81009"/>
              </p:ext>
            </p:extLst>
          </p:nvPr>
        </p:nvGraphicFramePr>
        <p:xfrm>
          <a:off x="4645964" y="2217616"/>
          <a:ext cx="413290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085">
                  <a:extLst>
                    <a:ext uri="{9D8B030D-6E8A-4147-A177-3AD203B41FA5}">
                      <a16:colId xmlns:a16="http://schemas.microsoft.com/office/drawing/2014/main" val="1901976668"/>
                    </a:ext>
                  </a:extLst>
                </a:gridCol>
                <a:gridCol w="3323824">
                  <a:extLst>
                    <a:ext uri="{9D8B030D-6E8A-4147-A177-3AD203B41FA5}">
                      <a16:colId xmlns:a16="http://schemas.microsoft.com/office/drawing/2014/main" val="32170395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744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--cert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Define the path to a file containing a PEM encoded certificate for this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5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Define the path to a file containing a PEM encoded private key for this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15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--</a:t>
                      </a:r>
                      <a:r>
                        <a:rPr lang="en-US" sz="1000" noProof="0" dirty="0" err="1"/>
                        <a:t>cafile</a:t>
                      </a:r>
                      <a:endParaRPr lang="en-US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Define the path to a file containing PEM encoded CA certificates that are trusted.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311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--</a:t>
                      </a:r>
                      <a:r>
                        <a:rPr lang="en-US" sz="1000" noProof="0" dirty="0" err="1"/>
                        <a:t>tls</a:t>
                      </a:r>
                      <a:r>
                        <a:rPr lang="en-US" sz="1000" noProof="0" dirty="0"/>
                        <a:t>-version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Choose which TLS protocol version to use when communicating with the broker. Must be </a:t>
                      </a:r>
                      <a:r>
                        <a:rPr lang="en-US" sz="1000" b="1" noProof="0" dirty="0"/>
                        <a:t>tlsv1.2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08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Specify which version of the MQTT protocol should be used when connecting to the remote broker. Must be </a:t>
                      </a:r>
                      <a:r>
                        <a:rPr lang="es-E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mqttv311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07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61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3ED4-D4F4-44CE-BB1B-DC3CBB48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64" y="2163873"/>
            <a:ext cx="7997904" cy="297176"/>
          </a:xfrm>
        </p:spPr>
        <p:txBody>
          <a:bodyPr anchor="t"/>
          <a:lstStyle/>
          <a:p>
            <a:pPr algn="r"/>
            <a:r>
              <a:rPr lang="es-ES" sz="4800" dirty="0"/>
              <a:t>Google </a:t>
            </a:r>
            <a:r>
              <a:rPr lang="es-ES" sz="4800" dirty="0" err="1"/>
              <a:t>IoT</a:t>
            </a:r>
            <a:r>
              <a:rPr lang="es-ES" sz="4800" dirty="0"/>
              <a:t>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EAAEF-5839-4AEE-8581-46D3859F0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764" y="2923120"/>
            <a:ext cx="7997904" cy="189928"/>
          </a:xfrm>
        </p:spPr>
        <p:txBody>
          <a:bodyPr anchor="t"/>
          <a:lstStyle/>
          <a:p>
            <a:pPr algn="r"/>
            <a:r>
              <a:rPr lang="es-ES" sz="2400" dirty="0" err="1"/>
              <a:t>Conclusion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46950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706936-22EF-494F-8AC2-3F8DFE8AA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EADAA-FB46-4E6F-8BC5-959D5F02AE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8016EB-1313-4ED1-B591-F02D9125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90925" algn="l"/>
              </a:tabLst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	- Internet of Things Services</a:t>
            </a:r>
            <a:endParaRPr lang="es-ES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BEBF5-AFB3-47E2-9EF2-109188FA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948633-F688-4623-8463-609AC53303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Strong security communications schema</a:t>
            </a:r>
          </a:p>
          <a:p>
            <a:pPr lvl="1"/>
            <a:r>
              <a:rPr lang="en-US" dirty="0"/>
              <a:t>Large ecosystem of cloud services</a:t>
            </a:r>
          </a:p>
          <a:p>
            <a:pPr lvl="1"/>
            <a:r>
              <a:rPr lang="en-US" dirty="0"/>
              <a:t>Flexibility to use the service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D7C129-5831-41A8-A741-EF4C9EFA477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1422" y="1250574"/>
            <a:ext cx="4011405" cy="3206310"/>
          </a:xfrm>
        </p:spPr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Force to use strong security</a:t>
            </a:r>
          </a:p>
          <a:p>
            <a:pPr lvl="1"/>
            <a:r>
              <a:rPr lang="en-US" dirty="0"/>
              <a:t>Topics to publish and subscribe are fixed</a:t>
            </a:r>
          </a:p>
          <a:p>
            <a:pPr lvl="1"/>
            <a:r>
              <a:rPr lang="en-US" dirty="0"/>
              <a:t>Cloud functions must be programmed in JS</a:t>
            </a:r>
          </a:p>
          <a:p>
            <a:pPr lvl="1"/>
            <a:r>
              <a:rPr lang="en-US" dirty="0"/>
              <a:t>Service cost estimation is very complex</a:t>
            </a:r>
          </a:p>
          <a:p>
            <a:pPr lvl="1"/>
            <a:r>
              <a:rPr lang="en-US" dirty="0"/>
              <a:t>Lack of documentation and examples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6189A-7737-4944-A8F4-902CCA3D3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44"/>
          <a:stretch/>
        </p:blipFill>
        <p:spPr>
          <a:xfrm>
            <a:off x="245764" y="276672"/>
            <a:ext cx="607676" cy="59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6FA0E-DB6C-4B2C-96FA-4FF1702BCE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2" b="36575"/>
          <a:stretch/>
        </p:blipFill>
        <p:spPr>
          <a:xfrm>
            <a:off x="853440" y="305902"/>
            <a:ext cx="1732405" cy="533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09417C-6E20-41F9-9F6C-48E1CB8570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9" t="59126"/>
          <a:stretch/>
        </p:blipFill>
        <p:spPr>
          <a:xfrm>
            <a:off x="2138283" y="428242"/>
            <a:ext cx="1708307" cy="3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02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3ED4-D4F4-44CE-BB1B-DC3CBB48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64" y="2163873"/>
            <a:ext cx="7997904" cy="297176"/>
          </a:xfrm>
        </p:spPr>
        <p:txBody>
          <a:bodyPr anchor="t"/>
          <a:lstStyle/>
          <a:p>
            <a:pPr algn="r"/>
            <a:r>
              <a:rPr lang="es-ES" sz="4800" dirty="0"/>
              <a:t>Google </a:t>
            </a:r>
            <a:r>
              <a:rPr lang="es-ES" sz="4800" dirty="0" err="1"/>
              <a:t>IoT</a:t>
            </a:r>
            <a:r>
              <a:rPr lang="es-ES" sz="4800" dirty="0"/>
              <a:t>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EAAEF-5839-4AEE-8581-46D3859F0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764" y="2923120"/>
            <a:ext cx="7997904" cy="189928"/>
          </a:xfrm>
        </p:spPr>
        <p:txBody>
          <a:bodyPr anchor="t"/>
          <a:lstStyle/>
          <a:p>
            <a:pPr algn="r"/>
            <a:r>
              <a:rPr lang="es-ES" sz="2400" dirty="0"/>
              <a:t>Links &amp; </a:t>
            </a:r>
            <a:r>
              <a:rPr lang="es-ES" sz="2400" dirty="0" err="1"/>
              <a:t>References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64851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706936-22EF-494F-8AC2-3F8DFE8AA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EADAA-FB46-4E6F-8BC5-959D5F02AE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8016EB-1313-4ED1-B591-F02D9125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</p:spPr>
        <p:txBody>
          <a:bodyPr/>
          <a:lstStyle/>
          <a:p>
            <a:pPr>
              <a:tabLst>
                <a:tab pos="359092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	- Internet of Things Services</a:t>
            </a:r>
            <a:endParaRPr lang="es-ES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BEBF5-AFB3-47E2-9EF2-109188FA8F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r>
              <a:rPr lang="en-US"/>
              <a:t>Links &amp; References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6189A-7737-4944-A8F4-902CCA3D3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44"/>
          <a:stretch/>
        </p:blipFill>
        <p:spPr>
          <a:xfrm>
            <a:off x="245764" y="276672"/>
            <a:ext cx="607676" cy="59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6FA0E-DB6C-4B2C-96FA-4FF1702BCE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2" b="36575"/>
          <a:stretch/>
        </p:blipFill>
        <p:spPr>
          <a:xfrm>
            <a:off x="853440" y="305902"/>
            <a:ext cx="1732405" cy="533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09417C-6E20-41F9-9F6C-48E1CB8570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9" t="59126"/>
          <a:stretch/>
        </p:blipFill>
        <p:spPr>
          <a:xfrm>
            <a:off x="2138283" y="428242"/>
            <a:ext cx="1708307" cy="34360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948633-F688-4623-8463-609AC53303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55714"/>
            <a:ext cx="8532070" cy="3207683"/>
          </a:xfrm>
        </p:spPr>
        <p:txBody>
          <a:bodyPr/>
          <a:lstStyle/>
          <a:p>
            <a:r>
              <a:rPr lang="en-US" dirty="0"/>
              <a:t>Overview of Internet of Things [</a:t>
            </a:r>
            <a:r>
              <a:rPr lang="en-US" dirty="0">
                <a:hlinkClick r:id="rId5"/>
              </a:rPr>
              <a:t>https://cloud.google.com/solutions/iot-overview</a:t>
            </a:r>
            <a:r>
              <a:rPr lang="en-US" dirty="0"/>
              <a:t>]</a:t>
            </a:r>
          </a:p>
          <a:p>
            <a:r>
              <a:rPr lang="en-US" dirty="0"/>
              <a:t>Google Cloud IoT </a:t>
            </a:r>
            <a:r>
              <a:rPr lang="en-US" dirty="0" err="1"/>
              <a:t>Mainpage</a:t>
            </a:r>
            <a:r>
              <a:rPr lang="en-US" dirty="0"/>
              <a:t> [</a:t>
            </a:r>
            <a:r>
              <a:rPr lang="en-US" dirty="0">
                <a:hlinkClick r:id="rId6"/>
              </a:rPr>
              <a:t>https://cloud.google.com/solutions/iot/</a:t>
            </a:r>
            <a:r>
              <a:rPr lang="en-US" dirty="0"/>
              <a:t>]</a:t>
            </a:r>
          </a:p>
          <a:p>
            <a:r>
              <a:rPr lang="en-US" dirty="0"/>
              <a:t>Google Cloud IoT Core Documentation [</a:t>
            </a:r>
            <a:r>
              <a:rPr lang="en-US" dirty="0">
                <a:hlinkClick r:id="rId7"/>
              </a:rPr>
              <a:t>https://cloud.google.com/iot/docs/</a:t>
            </a:r>
            <a:r>
              <a:rPr lang="en-US" dirty="0"/>
              <a:t>]</a:t>
            </a:r>
          </a:p>
          <a:p>
            <a:r>
              <a:rPr lang="en-US" dirty="0"/>
              <a:t>Google Partners IoT Development Kits [</a:t>
            </a:r>
            <a:r>
              <a:rPr lang="en-US" dirty="0">
                <a:hlinkClick r:id="rId8"/>
              </a:rPr>
              <a:t>https://cloud.google.com/solutions/iot/kit/</a:t>
            </a:r>
            <a:r>
              <a:rPr lang="en-US" dirty="0"/>
              <a:t>]</a:t>
            </a:r>
          </a:p>
          <a:p>
            <a:r>
              <a:rPr lang="en-US" dirty="0"/>
              <a:t>Announcing Cloud IoT Core public beta (September 27, 2017) [</a:t>
            </a:r>
            <a:r>
              <a:rPr lang="en-US" dirty="0">
                <a:hlinkClick r:id="rId9"/>
              </a:rPr>
              <a:t>https://cloudplatform.googleblog.com/2017/09/announcing-Cloud-IoT-Core-public-beta.html</a:t>
            </a:r>
            <a:r>
              <a:rPr lang="en-US" dirty="0"/>
              <a:t>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86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3ED4-D4F4-44CE-BB1B-DC3CBB48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64" y="2163873"/>
            <a:ext cx="7997904" cy="297176"/>
          </a:xfrm>
        </p:spPr>
        <p:txBody>
          <a:bodyPr anchor="t"/>
          <a:lstStyle/>
          <a:p>
            <a:pPr algn="r"/>
            <a:r>
              <a:rPr lang="en-US" sz="480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EAAEF-5839-4AEE-8581-46D3859F0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764" y="2923120"/>
            <a:ext cx="7997904" cy="189928"/>
          </a:xfrm>
        </p:spPr>
        <p:txBody>
          <a:bodyPr anchor="t"/>
          <a:lstStyle/>
          <a:p>
            <a:pPr algn="r"/>
            <a:r>
              <a:rPr lang="es-ES" sz="2400" dirty="0"/>
              <a:t>Hernán Bartoletti</a:t>
            </a:r>
          </a:p>
        </p:txBody>
      </p:sp>
    </p:spTree>
    <p:extLst>
      <p:ext uri="{BB962C8B-B14F-4D97-AF65-F5344CB8AC3E}">
        <p14:creationId xmlns:p14="http://schemas.microsoft.com/office/powerpoint/2010/main" val="400970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103D2B-F469-49B2-A86A-245B2A459434}"/>
              </a:ext>
            </a:extLst>
          </p:cNvPr>
          <p:cNvSpPr txBox="1"/>
          <p:nvPr/>
        </p:nvSpPr>
        <p:spPr>
          <a:xfrm>
            <a:off x="3395003" y="1927275"/>
            <a:ext cx="4848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400" noProof="1">
                <a:solidFill>
                  <a:schemeClr val="bg1"/>
                </a:solidFill>
              </a:rPr>
              <a:t>Google IoT Services</a:t>
            </a:r>
          </a:p>
        </p:txBody>
      </p:sp>
    </p:spTree>
    <p:extLst>
      <p:ext uri="{BB962C8B-B14F-4D97-AF65-F5344CB8AC3E}">
        <p14:creationId xmlns:p14="http://schemas.microsoft.com/office/powerpoint/2010/main" val="128209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706936-22EF-494F-8AC2-3F8DFE8AA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EADAA-FB46-4E6F-8BC5-959D5F02AE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8016EB-1313-4ED1-B591-F02D9125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</p:spPr>
        <p:txBody>
          <a:bodyPr/>
          <a:lstStyle/>
          <a:p>
            <a:pPr>
              <a:tabLst>
                <a:tab pos="359092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	- Internet of Things Services</a:t>
            </a:r>
            <a:endParaRPr lang="es-ES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BEBF5-AFB3-47E2-9EF2-109188FA8F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pPr algn="ctr"/>
            <a:r>
              <a:rPr lang="en-US"/>
              <a:t>Roadmap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6189A-7737-4944-A8F4-902CCA3D3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44"/>
          <a:stretch/>
        </p:blipFill>
        <p:spPr>
          <a:xfrm>
            <a:off x="245764" y="276672"/>
            <a:ext cx="607676" cy="59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6FA0E-DB6C-4B2C-96FA-4FF1702BCE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2" b="36575"/>
          <a:stretch/>
        </p:blipFill>
        <p:spPr>
          <a:xfrm>
            <a:off x="853440" y="305902"/>
            <a:ext cx="1732405" cy="533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09417C-6E20-41F9-9F6C-48E1CB8570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9" t="59126"/>
          <a:stretch/>
        </p:blipFill>
        <p:spPr>
          <a:xfrm>
            <a:off x="2138283" y="428242"/>
            <a:ext cx="1708307" cy="34360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A0E8C8-5AD3-403F-B878-05553E8237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44762" y="1218083"/>
            <a:ext cx="5151296" cy="3207683"/>
          </a:xfrm>
        </p:spPr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Definitions &amp; components interactions</a:t>
            </a:r>
          </a:p>
          <a:p>
            <a:r>
              <a:rPr lang="en-US" dirty="0"/>
              <a:t>Step by Step Configuration</a:t>
            </a:r>
          </a:p>
          <a:p>
            <a:r>
              <a:rPr lang="en-US" dirty="0"/>
              <a:t>Communications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Links &amp; References</a:t>
            </a:r>
          </a:p>
          <a:p>
            <a:r>
              <a:rPr lang="en-US" dirty="0"/>
              <a:t>Practical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1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3ED4-D4F4-44CE-BB1B-DC3CBB48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64" y="2163873"/>
            <a:ext cx="7997904" cy="297176"/>
          </a:xfrm>
        </p:spPr>
        <p:txBody>
          <a:bodyPr anchor="t"/>
          <a:lstStyle/>
          <a:p>
            <a:pPr algn="r"/>
            <a:r>
              <a:rPr lang="es-ES" sz="4800" dirty="0"/>
              <a:t>Google </a:t>
            </a:r>
            <a:r>
              <a:rPr lang="es-ES" sz="4800" dirty="0" err="1"/>
              <a:t>IoT</a:t>
            </a:r>
            <a:r>
              <a:rPr lang="es-ES" sz="4800" dirty="0"/>
              <a:t>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EAAEF-5839-4AEE-8581-46D3859F0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764" y="2923120"/>
            <a:ext cx="7997904" cy="189928"/>
          </a:xfrm>
        </p:spPr>
        <p:txBody>
          <a:bodyPr anchor="t"/>
          <a:lstStyle/>
          <a:p>
            <a:pPr algn="r"/>
            <a:r>
              <a:rPr lang="es-ES" sz="2400" dirty="0" err="1"/>
              <a:t>Overview</a:t>
            </a:r>
            <a:endParaRPr lang="es-ES" sz="2400" dirty="0"/>
          </a:p>
          <a:p>
            <a:pPr algn="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583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706936-22EF-494F-8AC2-3F8DFE8AA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EADAA-FB46-4E6F-8BC5-959D5F02AE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81621E-04F6-4E1F-BC1B-7F3497D111B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21" y="1617732"/>
            <a:ext cx="6722977" cy="268663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8016EB-1313-4ED1-B591-F02D9125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</p:spPr>
        <p:txBody>
          <a:bodyPr/>
          <a:lstStyle/>
          <a:p>
            <a:pPr>
              <a:tabLst>
                <a:tab pos="359092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	- Internet of Things Services</a:t>
            </a:r>
            <a:endParaRPr lang="es-ES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BEBF5-AFB3-47E2-9EF2-109188FA8F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r>
              <a:rPr lang="en-US"/>
              <a:t>Components 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6189A-7737-4944-A8F4-902CCA3D3E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44"/>
          <a:stretch/>
        </p:blipFill>
        <p:spPr>
          <a:xfrm>
            <a:off x="245764" y="276672"/>
            <a:ext cx="607676" cy="59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6FA0E-DB6C-4B2C-96FA-4FF1702BCE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2" b="36575"/>
          <a:stretch/>
        </p:blipFill>
        <p:spPr>
          <a:xfrm>
            <a:off x="853440" y="305902"/>
            <a:ext cx="1732405" cy="533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09417C-6E20-41F9-9F6C-48E1CB8570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9" t="59126"/>
          <a:stretch/>
        </p:blipFill>
        <p:spPr>
          <a:xfrm>
            <a:off x="2138283" y="428242"/>
            <a:ext cx="1708307" cy="3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3ED4-D4F4-44CE-BB1B-DC3CBB48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64" y="2163873"/>
            <a:ext cx="7997904" cy="297176"/>
          </a:xfrm>
        </p:spPr>
        <p:txBody>
          <a:bodyPr anchor="t"/>
          <a:lstStyle/>
          <a:p>
            <a:pPr algn="r"/>
            <a:r>
              <a:rPr lang="es-ES" sz="4800" dirty="0"/>
              <a:t>Google </a:t>
            </a:r>
            <a:r>
              <a:rPr lang="es-ES" sz="4800" dirty="0" err="1"/>
              <a:t>IoT</a:t>
            </a:r>
            <a:r>
              <a:rPr lang="es-ES" sz="4800" dirty="0"/>
              <a:t>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EAAEF-5839-4AEE-8581-46D3859F0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764" y="2923120"/>
            <a:ext cx="7997904" cy="189928"/>
          </a:xfrm>
        </p:spPr>
        <p:txBody>
          <a:bodyPr anchor="t"/>
          <a:lstStyle/>
          <a:p>
            <a:pPr algn="r"/>
            <a:r>
              <a:rPr lang="es-ES" sz="2400" dirty="0" err="1"/>
              <a:t>Definitions</a:t>
            </a:r>
            <a:r>
              <a:rPr lang="es-ES" sz="2400" dirty="0"/>
              <a:t> and </a:t>
            </a:r>
            <a:r>
              <a:rPr lang="es-ES" sz="2400" dirty="0" err="1"/>
              <a:t>Interactions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6308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64" y="900000"/>
            <a:ext cx="8549292" cy="189928"/>
          </a:xfrm>
        </p:spPr>
        <p:txBody>
          <a:bodyPr/>
          <a:lstStyle/>
          <a:p>
            <a:pPr>
              <a:tabLst>
                <a:tab pos="4305300" algn="l"/>
              </a:tabLst>
            </a:pPr>
            <a:r>
              <a:rPr lang="en-US" dirty="0"/>
              <a:t>Definitions	Interactions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F61C9-4857-490A-8CE0-63A6FC8740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61830" y="1235752"/>
            <a:ext cx="2459109" cy="1374352"/>
          </a:xfrm>
        </p:spPr>
        <p:txBody>
          <a:bodyPr/>
          <a:lstStyle/>
          <a:p>
            <a:r>
              <a:rPr lang="en-US" dirty="0"/>
              <a:t>With the Devices</a:t>
            </a:r>
          </a:p>
          <a:p>
            <a:r>
              <a:rPr lang="en-US" dirty="0"/>
              <a:t>Cloud Pub/Sub </a:t>
            </a:r>
          </a:p>
          <a:p>
            <a:r>
              <a:rPr lang="en-US" dirty="0"/>
              <a:t>Cloud Dataflow (</a:t>
            </a:r>
            <a:r>
              <a:rPr lang="en-US" dirty="0" err="1"/>
              <a:t>cfg</a:t>
            </a:r>
            <a:r>
              <a:rPr lang="en-US" dirty="0"/>
              <a:t>)</a:t>
            </a:r>
          </a:p>
          <a:p>
            <a:r>
              <a:rPr lang="en-US" dirty="0"/>
              <a:t>Cloud Functions (</a:t>
            </a:r>
            <a:r>
              <a:rPr lang="en-US" dirty="0" err="1"/>
              <a:t>cfg</a:t>
            </a:r>
            <a:r>
              <a:rPr lang="en-US" dirty="0"/>
              <a:t>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7CECAAA-A302-4017-9936-C6C9703D26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Device Registries</a:t>
            </a:r>
          </a:p>
          <a:p>
            <a:pPr lvl="1"/>
            <a:r>
              <a:rPr lang="en-US"/>
              <a:t>Define Protocol</a:t>
            </a:r>
          </a:p>
          <a:p>
            <a:pPr lvl="1"/>
            <a:r>
              <a:rPr lang="en-US"/>
              <a:t>Define Pub/Sub Topics</a:t>
            </a:r>
          </a:p>
          <a:p>
            <a:pPr lvl="2"/>
            <a:r>
              <a:rPr lang="en-US"/>
              <a:t>Telemetry</a:t>
            </a:r>
          </a:p>
          <a:p>
            <a:pPr lvl="2"/>
            <a:r>
              <a:rPr lang="en-US"/>
              <a:t>Device State/Config topics</a:t>
            </a:r>
          </a:p>
          <a:p>
            <a:pPr lvl="1"/>
            <a:r>
              <a:rPr lang="en-US"/>
              <a:t>Devices</a:t>
            </a:r>
          </a:p>
          <a:p>
            <a:pPr lvl="2"/>
            <a:r>
              <a:rPr lang="en-US"/>
              <a:t>Device1..N</a:t>
            </a:r>
          </a:p>
          <a:p>
            <a:pPr lvl="3"/>
            <a:r>
              <a:rPr lang="en-US"/>
              <a:t>Device-ID</a:t>
            </a:r>
          </a:p>
          <a:p>
            <a:pPr lvl="3"/>
            <a:r>
              <a:rPr lang="en-US"/>
              <a:t>Communication</a:t>
            </a:r>
          </a:p>
          <a:p>
            <a:pPr lvl="3"/>
            <a:r>
              <a:rPr lang="en-US"/>
              <a:t>Authentication</a:t>
            </a:r>
          </a:p>
          <a:p>
            <a:pPr lvl="3"/>
            <a:r>
              <a:rPr lang="en-US"/>
              <a:t>Metadata</a:t>
            </a:r>
          </a:p>
          <a:p>
            <a:pPr lvl="3"/>
            <a:endParaRPr lang="en-US"/>
          </a:p>
          <a:p>
            <a:pPr lvl="3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A0E3742-9833-49FC-AABE-997B1D911D43}"/>
              </a:ext>
            </a:extLst>
          </p:cNvPr>
          <p:cNvGrpSpPr/>
          <p:nvPr/>
        </p:nvGrpSpPr>
        <p:grpSpPr>
          <a:xfrm>
            <a:off x="4442470" y="892983"/>
            <a:ext cx="3378469" cy="1542051"/>
            <a:chOff x="3848110" y="914319"/>
            <a:chExt cx="3378469" cy="1542051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0DF54D5-F757-44F3-85A0-38DE0A7D7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0273" y="2227770"/>
              <a:ext cx="228600" cy="22860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EEC5CFB1-FA0B-4BA0-9404-F4F14604B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26355" y="1902526"/>
              <a:ext cx="228600" cy="228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C1E794-B0A3-4D8A-8664-A7296D082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110" y="914319"/>
              <a:ext cx="943469" cy="94346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1905A0-9D9E-46C4-84AD-ABADACEC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83110" y="1242703"/>
              <a:ext cx="286703" cy="28670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5EAD0FD-CBA6-449C-B9A7-D772EC83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69118" y="1295846"/>
              <a:ext cx="281737" cy="197636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ACFC5A0-8814-4B4B-A95F-AF1BCB246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4398" y="1598595"/>
              <a:ext cx="260350" cy="2603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996C7D5-A276-4226-92D8-787C9D76F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-19460" b="50129"/>
            <a:stretch/>
          </p:blipFill>
          <p:spPr>
            <a:xfrm>
              <a:off x="4469118" y="1639210"/>
              <a:ext cx="336562" cy="9856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C62C464-BC43-4CE3-B05C-EAD528B8D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48110" y="1712337"/>
              <a:ext cx="408467" cy="4084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52B513B-BF8F-49D7-B180-C746DBCD0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-10191" t="46683" r="-1" b="-2"/>
            <a:stretch/>
          </p:blipFill>
          <p:spPr>
            <a:xfrm>
              <a:off x="4450876" y="2272175"/>
              <a:ext cx="310449" cy="10537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503FA24-E134-42A6-AA49-FBACEE97B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-10191" t="46683" r="-1" b="-2"/>
            <a:stretch/>
          </p:blipFill>
          <p:spPr>
            <a:xfrm>
              <a:off x="4445000" y="1960031"/>
              <a:ext cx="310449" cy="105376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23D98BD-69A6-4190-85F0-A7680A023E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60" y="2796495"/>
            <a:ext cx="4104305" cy="18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1BDC-DFC5-490A-ABD2-CE10B91B5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1FA33-E26C-4081-A244-6A5D11AD3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6989A-8387-4D75-BEFB-5790A96E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23901"/>
            <a:ext cx="8063536" cy="297176"/>
          </a:xfrm>
        </p:spPr>
        <p:txBody>
          <a:bodyPr/>
          <a:lstStyle/>
          <a:p>
            <a:r>
              <a:rPr lang="en-US" dirty="0"/>
              <a:t>Google Cloud IoT Core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E81BC-61BA-4D5D-878E-2738BF911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7645" y="900000"/>
            <a:ext cx="7065531" cy="189928"/>
          </a:xfrm>
        </p:spPr>
        <p:txBody>
          <a:bodyPr/>
          <a:lstStyle/>
          <a:p>
            <a:pPr>
              <a:tabLst>
                <a:tab pos="5110163" algn="l"/>
              </a:tabLst>
            </a:pPr>
            <a:r>
              <a:rPr lang="en-US"/>
              <a:t>Communication with Devices (MQTT)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4ADC4941-7FE2-469E-8934-1F34C84D8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64" y="364214"/>
            <a:ext cx="407632" cy="407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1905A0-9D9E-46C4-84AD-ABADACECBF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3934" y="843390"/>
            <a:ext cx="286703" cy="286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EAD0FD-CBA6-449C-B9A7-D772EC8327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6" y="887924"/>
            <a:ext cx="281737" cy="19763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B15471-EA4E-4B96-838B-9F681297258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1"/>
            <a:ext cx="5758157" cy="3207683"/>
          </a:xfrm>
        </p:spPr>
        <p:txBody>
          <a:bodyPr/>
          <a:lstStyle/>
          <a:p>
            <a:r>
              <a:rPr lang="en-US" dirty="0"/>
              <a:t>Security </a:t>
            </a:r>
          </a:p>
          <a:p>
            <a:pPr lvl="1"/>
            <a:r>
              <a:rPr lang="en-US" dirty="0"/>
              <a:t>Authentication using asymmetric cryptography (RS256 / ES256)</a:t>
            </a:r>
          </a:p>
          <a:p>
            <a:pPr lvl="1"/>
            <a:r>
              <a:rPr lang="en-US" dirty="0"/>
              <a:t>JWT signed with PK ( i.e.: </a:t>
            </a:r>
            <a:r>
              <a:rPr lang="en-US" dirty="0" err="1"/>
              <a:t>jwtget</a:t>
            </a:r>
            <a:r>
              <a:rPr lang="en-US" dirty="0"/>
              <a:t> )</a:t>
            </a:r>
          </a:p>
          <a:p>
            <a:r>
              <a:rPr lang="en-US" dirty="0"/>
              <a:t>Publish to:</a:t>
            </a:r>
          </a:p>
          <a:p>
            <a:pPr lvl="1"/>
            <a:r>
              <a:rPr lang="en-US" dirty="0"/>
              <a:t>Telemetry topics ( /devices/{dev-id}/events[/subtopic] )</a:t>
            </a:r>
          </a:p>
          <a:p>
            <a:pPr lvl="1"/>
            <a:r>
              <a:rPr lang="en-US" dirty="0"/>
              <a:t>Status topic ( /devices/{dev-id}/state )</a:t>
            </a:r>
          </a:p>
          <a:p>
            <a:r>
              <a:rPr lang="en-US" dirty="0"/>
              <a:t>Subscribe to:</a:t>
            </a:r>
          </a:p>
          <a:p>
            <a:pPr lvl="1"/>
            <a:r>
              <a:rPr lang="en-US" dirty="0"/>
              <a:t>Config topic ( /devices/{dev-id}/config 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788"/>
      </p:ext>
    </p:extLst>
  </p:cSld>
  <p:clrMapOvr>
    <a:masterClrMapping/>
  </p:clrMapOvr>
</p:sld>
</file>

<file path=ppt/theme/theme1.xml><?xml version="1.0" encoding="utf-8"?>
<a:theme xmlns:a="http://schemas.openxmlformats.org/drawingml/2006/main" name="ERNI Corporate ">
  <a:themeElements>
    <a:clrScheme name="Benutzerdefiniert 1">
      <a:dk1>
        <a:srgbClr val="3C3C00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ustomXml>
  <Property name="Class" value="0" type="System.String"/>
  <Property name="Category" value="2" type="System.String"/>
  <Property name="Content" value="589" type="System.String"/>
  <Property name="Language" value="en" type="System.String"/>
  <Property name="TemplateType" value="" type="System.String"/>
  <Property name="Author" value="Rubén Rodríguez de San Valeriano" type="System.String"/>
  <Property name="Classification" value="" type="System.String"/>
  <Property name="FrameContractDate" value="01/01/0001 00:00:00" type="System.DateTime"/>
  <Property name="ContractNumber" value="" type="System.String"/>
  <Property name="Customer" value="" type="System.String"/>
  <Property name="CustomerPostalCode_City" value="" type="System.String"/>
  <Property name="CustomerStreet" value="" type="System.String"/>
  <Property name="DocNumber" value="" type="System.String"/>
  <Property name="Draft" value="True" type="System.Boolean"/>
  <Property name="Project" value="" type="System.String"/>
  <Property name="Site" value="BCN" type="System.String"/>
  <Property name="Subtitle" value="Title slide header" type="System.String"/>
  <Property name="Title" value="Project PPR Presentation - EN" type="System.String"/>
  <Property name="Version" value="0.1" type="System.String"/>
  <Property name="DocType" value="" type="System.String"/>
  <Property name="DocName" value="asdf" type="System.String"/>
  <Property name="DocPath" value="" type="System.String"/>
  <Property name="DocContent" value="" type="System.String"/>
  <Property name="DocShowVersion" value="True" type="System.Boolean"/>
  <Property name="DocShowDate" value="False" type="System.Boolean"/>
  <Property name="DocDateFormat" value="" type="System.String"/>
  <Property name="Date" value="03/07/2018 00:00:00" type="System.DateTime"/>
  <Property name="DocShowPath" value="False" type="System.Boolean"/>
  <Property name="Logo" value="True" type="System.Boolean"/>
</CustomXml>
</file>

<file path=customXml/itemProps1.xml><?xml version="1.0" encoding="utf-8"?>
<ds:datastoreItem xmlns:ds="http://schemas.openxmlformats.org/officeDocument/2006/customXml" ds:itemID="{425AE2EE-5AF3-456D-B063-9A761A08584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26143</TotalTime>
  <Words>1656</Words>
  <Application>Microsoft Office PowerPoint</Application>
  <PresentationFormat>On-screen Show (16:9)</PresentationFormat>
  <Paragraphs>274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Lato</vt:lpstr>
      <vt:lpstr>Lato Light</vt:lpstr>
      <vt:lpstr>Lato Regular</vt:lpstr>
      <vt:lpstr>Tahoma</vt:lpstr>
      <vt:lpstr>Wingdings</vt:lpstr>
      <vt:lpstr>ERNI Corporate </vt:lpstr>
      <vt:lpstr>PowerPoint Presentation</vt:lpstr>
      <vt:lpstr>Overview Internet of Things platforms 2018</vt:lpstr>
      <vt:lpstr>PowerPoint Presentation</vt:lpstr>
      <vt:lpstr> - Internet of Things Services</vt:lpstr>
      <vt:lpstr>Google IoT Services</vt:lpstr>
      <vt:lpstr> - Internet of Things Services</vt:lpstr>
      <vt:lpstr>Google IoT Services</vt:lpstr>
      <vt:lpstr>Google Cloud IoT Core</vt:lpstr>
      <vt:lpstr>Google Cloud IoT Core</vt:lpstr>
      <vt:lpstr>Google Cloud IoT Core</vt:lpstr>
      <vt:lpstr>Google Cloud IoT Core</vt:lpstr>
      <vt:lpstr>Google Cloud IoT Core</vt:lpstr>
      <vt:lpstr>Google IoT Services</vt:lpstr>
      <vt:lpstr>Google Cloud IoT Core</vt:lpstr>
      <vt:lpstr>Google Cloud IoT Core</vt:lpstr>
      <vt:lpstr>Google Cloud IoT Core</vt:lpstr>
      <vt:lpstr>Google Cloud IoT Core</vt:lpstr>
      <vt:lpstr>Google Cloud IoT Core</vt:lpstr>
      <vt:lpstr>Google Cloud IoT Core</vt:lpstr>
      <vt:lpstr>Google Cloud IoT Core</vt:lpstr>
      <vt:lpstr>Google IoT Services</vt:lpstr>
      <vt:lpstr>Google Cloud IoT Core</vt:lpstr>
      <vt:lpstr>Google Cloud IoT Core</vt:lpstr>
      <vt:lpstr>Google IoT Services</vt:lpstr>
      <vt:lpstr> - Internet of Things Services</vt:lpstr>
      <vt:lpstr>Google IoT Services</vt:lpstr>
      <vt:lpstr> - Internet of Things Services</vt:lpstr>
      <vt:lpstr>Thank you!</vt:lpstr>
    </vt:vector>
  </TitlesOfParts>
  <Company>ERNI Consulting España, S.L.U. · Edificio El Triangle, Plaça Catalunya 1-4, 3rd AB · ES-08002 · Barcelona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PPR Presentation - EN</dc:title>
  <dc:creator>Rubén Rodríguez de San Valeriano</dc:creator>
  <cp:lastModifiedBy>Bartoletti, Hernan (ERNI-services)</cp:lastModifiedBy>
  <cp:revision>1770</cp:revision>
  <dcterms:created xsi:type="dcterms:W3CDTF">2015-07-16T13:25:07Z</dcterms:created>
  <dcterms:modified xsi:type="dcterms:W3CDTF">2018-05-10T21:36:54Z</dcterms:modified>
  <cp:category>QMS - Projects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EMOT">
    <vt:bool>true</vt:bool>
  </property>
  <property fmtid="{D5CDD505-2E9C-101B-9397-08002B2CF9AE}" pid="3" name="GUID">
    <vt:lpwstr>cd700160-bbf4-4df0-8ca0-02edaacea159</vt:lpwstr>
  </property>
</Properties>
</file>